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theme/theme5.xml" ContentType="application/vnd.openxmlformats-officedocument.theme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theme/theme6.xml" ContentType="application/vnd.openxmlformats-officedocument.theme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drawings/drawing1.xml" ContentType="application/vnd.openxmlformats-officedocument.drawingml.chartshape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drawings/drawing3.xml" ContentType="application/vnd.openxmlformats-officedocument.drawingml.chartshape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4.xml" ContentType="application/vnd.openxmlformats-officedocument.drawingml.chart+xml"/>
  <Override PartName="/ppt/drawings/drawing4.xml" ContentType="application/vnd.openxmlformats-officedocument.drawingml.chartshapes+xml"/>
  <Override PartName="/ppt/charts/chart5.xml" ContentType="application/vnd.openxmlformats-officedocument.drawingml.chart+xml"/>
  <Override PartName="/ppt/theme/themeOverride2.xml" ContentType="application/vnd.openxmlformats-officedocument.themeOverride+xml"/>
  <Override PartName="/ppt/drawings/drawing5.xml" ContentType="application/vnd.openxmlformats-officedocument.drawingml.chartshapes+xml"/>
  <Override PartName="/ppt/notesSlides/notesSlide8.xml" ContentType="application/vnd.openxmlformats-officedocument.presentationml.notesSlide+xml"/>
  <Override PartName="/ppt/charts/chart6.xml" ContentType="application/vnd.openxmlformats-officedocument.drawingml.chart+xml"/>
  <Override PartName="/ppt/theme/themeOverride3.xml" ContentType="application/vnd.openxmlformats-officedocument.themeOverride+xml"/>
  <Override PartName="/ppt/drawings/drawing6.xml" ContentType="application/vnd.openxmlformats-officedocument.drawingml.chartshapes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9.xml" ContentType="application/vnd.openxmlformats-officedocument.presentationml.notesSlide+xml"/>
  <Override PartName="/ppt/charts/chart7.xml" ContentType="application/vnd.openxmlformats-officedocument.drawingml.chart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1" r:id="rId1"/>
    <p:sldMasterId id="2147483853" r:id="rId2"/>
    <p:sldMasterId id="2147483866" r:id="rId3"/>
    <p:sldMasterId id="2147483879" r:id="rId4"/>
    <p:sldMasterId id="2147483892" r:id="rId5"/>
    <p:sldMasterId id="2147483905" r:id="rId6"/>
    <p:sldMasterId id="2147483918" r:id="rId7"/>
  </p:sldMasterIdLst>
  <p:notesMasterIdLst>
    <p:notesMasterId r:id="rId34"/>
  </p:notesMasterIdLst>
  <p:sldIdLst>
    <p:sldId id="256" r:id="rId8"/>
    <p:sldId id="323" r:id="rId9"/>
    <p:sldId id="324" r:id="rId10"/>
    <p:sldId id="325" r:id="rId11"/>
    <p:sldId id="273" r:id="rId12"/>
    <p:sldId id="328" r:id="rId13"/>
    <p:sldId id="327" r:id="rId14"/>
    <p:sldId id="335" r:id="rId15"/>
    <p:sldId id="334" r:id="rId16"/>
    <p:sldId id="320" r:id="rId17"/>
    <p:sldId id="322" r:id="rId18"/>
    <p:sldId id="321" r:id="rId19"/>
    <p:sldId id="282" r:id="rId20"/>
    <p:sldId id="283" r:id="rId21"/>
    <p:sldId id="306" r:id="rId22"/>
    <p:sldId id="331" r:id="rId23"/>
    <p:sldId id="288" r:id="rId24"/>
    <p:sldId id="309" r:id="rId25"/>
    <p:sldId id="311" r:id="rId26"/>
    <p:sldId id="313" r:id="rId27"/>
    <p:sldId id="315" r:id="rId28"/>
    <p:sldId id="332" r:id="rId29"/>
    <p:sldId id="333" r:id="rId30"/>
    <p:sldId id="337" r:id="rId31"/>
    <p:sldId id="302" r:id="rId32"/>
    <p:sldId id="297" r:id="rId33"/>
  </p:sldIdLst>
  <p:sldSz cx="9144000" cy="6858000" type="screen4x3"/>
  <p:notesSz cx="6888163" cy="10020300"/>
  <p:embeddedFontLst>
    <p:embeddedFont>
      <p:font typeface="Impact" pitchFamily="34" charset="0"/>
      <p:regular r:id="rId35"/>
    </p:embeddedFont>
    <p:embeddedFont>
      <p:font typeface="Arial Black" pitchFamily="34" charset="0"/>
      <p:bold r:id="rId36"/>
    </p:embeddedFont>
    <p:embeddedFont>
      <p:font typeface="Monotype Corsiva" pitchFamily="66" charset="0"/>
      <p:italic r:id="rId37"/>
    </p:embeddedFont>
    <p:embeddedFont>
      <p:font typeface="Arial Cyr" pitchFamily="34" charset="0"/>
      <p:regular r:id="rId38"/>
      <p:bold r:id="rId39"/>
      <p:italic r:id="rId40"/>
      <p:boldItalic r:id="rId41"/>
    </p:embeddedFont>
    <p:embeddedFont>
      <p:font typeface="Bookman Old Style" pitchFamily="18" charset="0"/>
      <p:regular r:id="rId42"/>
      <p:bold r:id="rId43"/>
      <p:italic r:id="rId44"/>
      <p:boldItalic r:id="rId45"/>
    </p:embeddedFont>
    <p:embeddedFont>
      <p:font typeface="Calibri" pitchFamily="34" charset="0"/>
      <p:regular r:id="rId46"/>
      <p:bold r:id="rId47"/>
      <p:italic r:id="rId48"/>
      <p:boldItalic r:id="rId49"/>
    </p:embeddedFont>
    <p:embeddedFont>
      <p:font typeface="Arial Narrow" pitchFamily="34" charset="0"/>
      <p:regular r:id="rId50"/>
      <p:bold r:id="rId51"/>
      <p:italic r:id="rId52"/>
      <p:boldItalic r:id="rId53"/>
    </p:embeddedFont>
  </p:embeddedFontLst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5pPr>
    <a:lvl6pPr marL="2286000" algn="l" defTabSz="914400" rtl="0" eaLnBrk="1" latinLnBrk="0" hangingPunct="1"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6pPr>
    <a:lvl7pPr marL="2743200" algn="l" defTabSz="914400" rtl="0" eaLnBrk="1" latinLnBrk="0" hangingPunct="1"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7pPr>
    <a:lvl8pPr marL="3200400" algn="l" defTabSz="914400" rtl="0" eaLnBrk="1" latinLnBrk="0" hangingPunct="1"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8pPr>
    <a:lvl9pPr marL="3657600" algn="l" defTabSz="914400" rtl="0" eaLnBrk="1" latinLnBrk="0" hangingPunct="1"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orient="horz" pos="2160">
          <p15:clr>
            <a:srgbClr val="A4A3A4"/>
          </p15:clr>
        </p15:guide>
        <p15:guide id="3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AAC026"/>
    <a:srgbClr val="BFC36B"/>
    <a:srgbClr val="CCFF99"/>
    <a:srgbClr val="C2F5FA"/>
    <a:srgbClr val="E6DDFB"/>
    <a:srgbClr val="00D4EA"/>
    <a:srgbClr val="5F8FCF"/>
    <a:srgbClr val="FF99FF"/>
    <a:srgbClr val="9774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F2B28DB7-FBBF-4EE1-9F7D-BA9471DBBB86}">
  <a:tblStyle styleId="{F2B28DB7-FBBF-4EE1-9F7D-BA9471DBBB86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45" autoAdjust="0"/>
    <p:restoredTop sz="86267" autoAdjust="0"/>
  </p:normalViewPr>
  <p:slideViewPr>
    <p:cSldViewPr snapToGrid="0">
      <p:cViewPr>
        <p:scale>
          <a:sx n="100" d="100"/>
          <a:sy n="100" d="100"/>
        </p:scale>
        <p:origin x="-1464" y="18"/>
      </p:cViewPr>
      <p:guideLst>
        <p:guide orient="horz" pos="1620"/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32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openxmlformats.org/officeDocument/2006/relationships/font" Target="fonts/font5.fntdata"/><Relationship Id="rId21" Type="http://schemas.openxmlformats.org/officeDocument/2006/relationships/slide" Target="slides/slide14.xml"/><Relationship Id="rId34" Type="http://schemas.openxmlformats.org/officeDocument/2006/relationships/notesMaster" Target="notesMasters/notesMaster1.xml"/><Relationship Id="rId42" Type="http://schemas.openxmlformats.org/officeDocument/2006/relationships/font" Target="fonts/font8.fntdata"/><Relationship Id="rId47" Type="http://schemas.openxmlformats.org/officeDocument/2006/relationships/font" Target="fonts/font13.fntdata"/><Relationship Id="rId50" Type="http://schemas.openxmlformats.org/officeDocument/2006/relationships/font" Target="fonts/font16.fntdata"/><Relationship Id="rId55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font" Target="fonts/font4.fntdata"/><Relationship Id="rId46" Type="http://schemas.openxmlformats.org/officeDocument/2006/relationships/font" Target="fonts/font12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slide" Target="slides/slide22.xml"/><Relationship Id="rId41" Type="http://schemas.openxmlformats.org/officeDocument/2006/relationships/font" Target="fonts/font7.fntdata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font" Target="fonts/font3.fntdata"/><Relationship Id="rId40" Type="http://schemas.openxmlformats.org/officeDocument/2006/relationships/font" Target="fonts/font6.fntdata"/><Relationship Id="rId45" Type="http://schemas.openxmlformats.org/officeDocument/2006/relationships/font" Target="fonts/font11.fntdata"/><Relationship Id="rId53" Type="http://schemas.openxmlformats.org/officeDocument/2006/relationships/font" Target="fonts/font19.fntdata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font" Target="fonts/font2.fntdata"/><Relationship Id="rId49" Type="http://schemas.openxmlformats.org/officeDocument/2006/relationships/font" Target="fonts/font15.fntdata"/><Relationship Id="rId57" Type="http://schemas.openxmlformats.org/officeDocument/2006/relationships/tableStyles" Target="tableStyles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4" Type="http://schemas.openxmlformats.org/officeDocument/2006/relationships/font" Target="fonts/font10.fntdata"/><Relationship Id="rId52" Type="http://schemas.openxmlformats.org/officeDocument/2006/relationships/font" Target="fonts/font18.fntdata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font" Target="fonts/font1.fntdata"/><Relationship Id="rId43" Type="http://schemas.openxmlformats.org/officeDocument/2006/relationships/font" Target="fonts/font9.fntdata"/><Relationship Id="rId48" Type="http://schemas.openxmlformats.org/officeDocument/2006/relationships/font" Target="fonts/font14.fntdata"/><Relationship Id="rId56" Type="http://schemas.openxmlformats.org/officeDocument/2006/relationships/theme" Target="theme/theme1.xml"/><Relationship Id="rId8" Type="http://schemas.openxmlformats.org/officeDocument/2006/relationships/slide" Target="slides/slide1.xml"/><Relationship Id="rId51" Type="http://schemas.openxmlformats.org/officeDocument/2006/relationships/font" Target="fonts/font17.fntdata"/><Relationship Id="rId3" Type="http://schemas.openxmlformats.org/officeDocument/2006/relationships/slideMaster" Target="slideMasters/slideMaster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package" Target="../embeddings/_____Microsoft_Excel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_____Microsoft_Excel3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oleObject" Target="file:///\\Bondarchuk\d\&#1052;&#1086;&#1080;%20&#1076;&#1086;&#1082;&#1091;&#1084;&#1077;&#1085;&#1090;&#1099;\&#1047;&#1042;&#1030;&#1058;&#1048;\&#1054;&#1058;&#1063;&#1045;&#1058;&#1048;%202021\9%20&#1084;&#1080;&#1089;\&#1057;&#1083;&#1072;&#1081;&#1076;&#1080;\11.xls" TargetMode="Externa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5.xml"/><Relationship Id="rId2" Type="http://schemas.openxmlformats.org/officeDocument/2006/relationships/oleObject" Target="file:///\\Bondarchuk\d\&#1052;&#1086;&#1080;%20&#1076;&#1086;&#1082;&#1091;&#1084;&#1077;&#1085;&#1090;&#1099;\&#1047;&#1042;&#1030;&#1058;&#1048;\&#1054;&#1058;&#1063;&#1045;&#1058;&#1048;%202021\&#1056;&#1030;&#1063;&#1053;&#1048;&#1049;\&#1089;&#1077;&#1089;&#1110;&#1103;%2022.02\1%20&#1079;&#1072;&#1090;&#1074;&#1077;&#1088;&#1076;&#1078;%20&#1079;&#1074;&#1110;&#1090;&#1091;\&#1057;&#1051;&#1040;&#1049;&#1044;&#1048;%20&#1079;&#1074;&#1110;&#1090;\&#1089;&#1083;&#1072;&#1081;&#1076;%2012.xls" TargetMode="External"/><Relationship Id="rId1" Type="http://schemas.openxmlformats.org/officeDocument/2006/relationships/themeOverride" Target="../theme/themeOverride2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6.xml"/><Relationship Id="rId2" Type="http://schemas.openxmlformats.org/officeDocument/2006/relationships/oleObject" Target="file:///\\Bondarchuk\d\&#1052;&#1086;&#1080;%20&#1076;&#1086;&#1082;&#1091;&#1084;&#1077;&#1085;&#1090;&#1099;\&#1047;&#1042;&#1030;&#1058;&#1048;\&#1054;&#1058;&#1063;&#1045;&#1058;&#1048;%202021\&#1056;&#1030;&#1063;&#1053;&#1048;&#1049;\&#1089;&#1077;&#1089;&#1110;&#1103;%2022.02\1%20&#1079;&#1072;&#1090;&#1074;&#1077;&#1088;&#1076;&#1078;%20&#1079;&#1074;&#1110;&#1090;&#1091;\&#1057;&#1051;&#1040;&#1049;&#1044;&#1048;%20&#1079;&#1074;&#1110;&#1090;\&#1089;&#1083;&#1072;&#1081;&#1076;%2013.xls" TargetMode="External"/><Relationship Id="rId1" Type="http://schemas.openxmlformats.org/officeDocument/2006/relationships/themeOverride" Target="../theme/themeOverride3.xm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15"/>
      <c:rotY val="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9875130072840791"/>
          <c:y val="0.2991452991452993"/>
          <c:w val="0.59209157127991652"/>
          <c:h val="0.38632478632478934"/>
        </c:manualLayout>
      </c:layout>
      <c:pie3DChart>
        <c:varyColors val="1"/>
        <c:ser>
          <c:idx val="0"/>
          <c:order val="0"/>
          <c:explosion val="10"/>
          <c:dLbls>
            <c:dLbl>
              <c:idx val="0"/>
              <c:layout>
                <c:manualLayout>
                  <c:x val="4.7120297462817151E-2"/>
                  <c:y val="0.10951574745877357"/>
                </c:manualLayout>
              </c:layout>
              <c:tx>
                <c:rich>
                  <a:bodyPr/>
                  <a:lstStyle/>
                  <a:p>
                    <a:pPr>
                      <a:defRPr sz="1400" b="1" i="0" u="none" strike="noStrike" baseline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ru-RU" sz="1400" b="0" i="0" baseline="0" dirty="0" err="1" smtClean="0"/>
                      <a:t>Власні</a:t>
                    </a:r>
                    <a:r>
                      <a:rPr lang="ru-RU" sz="1400" b="0" i="0" baseline="0" dirty="0" smtClean="0"/>
                      <a:t> доходи </a:t>
                    </a:r>
                    <a:r>
                      <a:rPr lang="ru-RU" sz="1400" b="0" i="0" baseline="0" dirty="0" err="1" smtClean="0"/>
                      <a:t>загального</a:t>
                    </a:r>
                    <a:r>
                      <a:rPr lang="ru-RU" sz="1400" b="0" i="0" baseline="0" dirty="0" smtClean="0"/>
                      <a:t> фонду 150023,7 тис грн</a:t>
                    </a:r>
                    <a:br>
                      <a:rPr lang="ru-RU" sz="1400" b="0" i="0" baseline="0" dirty="0" smtClean="0"/>
                    </a:br>
                    <a:r>
                      <a:rPr lang="ru-RU" sz="1400" b="0" i="0" baseline="0" dirty="0" smtClean="0"/>
                      <a:t> 38,2%</a:t>
                    </a:r>
                    <a:endParaRPr lang="ru-RU" sz="1400" dirty="0"/>
                  </a:p>
                </c:rich>
              </c:tx>
              <c:spPr>
                <a:noFill/>
                <a:ln w="3175">
                  <a:solidFill>
                    <a:srgbClr val="000000"/>
                  </a:solidFill>
                  <a:prstDash val="solid"/>
                </a:ln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B155-47BC-BED5-8C2FFAACBCF4}"/>
                </c:ext>
              </c:extLst>
            </c:dLbl>
            <c:dLbl>
              <c:idx val="1"/>
              <c:layout>
                <c:manualLayout>
                  <c:x val="5.6558727034120737E-2"/>
                  <c:y val="0.16117087137435721"/>
                </c:manualLayout>
              </c:layout>
              <c:tx>
                <c:rich>
                  <a:bodyPr/>
                  <a:lstStyle/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400" b="1" i="0" u="none" strike="noStrike" kern="1200" baseline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ru-RU" sz="1400" b="0" i="0" baseline="0" dirty="0" smtClean="0"/>
                      <a:t>Доходи </a:t>
                    </a:r>
                    <a:r>
                      <a:rPr lang="ru-RU" sz="1400" b="0" i="0" baseline="0" dirty="0" err="1" smtClean="0"/>
                      <a:t>спеціального</a:t>
                    </a:r>
                    <a:r>
                      <a:rPr lang="ru-RU" sz="1400" b="0" i="0" baseline="0" dirty="0" smtClean="0"/>
                      <a:t> фонду (без </a:t>
                    </a:r>
                    <a:r>
                      <a:rPr lang="ru-RU" sz="1400" b="0" i="0" baseline="0" dirty="0" err="1" smtClean="0"/>
                      <a:t>трансфертів</a:t>
                    </a:r>
                    <a:r>
                      <a:rPr lang="ru-RU" sz="1400" b="0" i="0" baseline="0" dirty="0" smtClean="0"/>
                      <a:t>) </a:t>
                    </a:r>
                    <a:br>
                      <a:rPr lang="ru-RU" sz="1400" b="0" i="0" baseline="0" dirty="0" smtClean="0"/>
                    </a:br>
                    <a:r>
                      <a:rPr lang="ru-RU" sz="1400" b="0" i="0" baseline="0" dirty="0" smtClean="0"/>
                      <a:t>43179,0 тис. </a:t>
                    </a:r>
                    <a:r>
                      <a:rPr lang="ru-RU" sz="1400" b="0" i="0" baseline="0" dirty="0" err="1" smtClean="0"/>
                      <a:t>грн</a:t>
                    </a:r>
                    <a:r>
                      <a:rPr lang="ru-RU" sz="1400" b="0" i="0" baseline="0" dirty="0" smtClean="0"/>
                      <a:t>  11,0%</a:t>
                    </a:r>
                    <a:endParaRPr lang="ru-RU" sz="1400" dirty="0" smtClean="0"/>
                  </a:p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400" b="1" i="0" u="none" strike="noStrike" kern="1200" baseline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endParaRPr lang="ru-RU" dirty="0"/>
                  </a:p>
                </c:rich>
              </c:tx>
              <c:spPr>
                <a:noFill/>
                <a:ln w="3175">
                  <a:solidFill>
                    <a:srgbClr val="000000"/>
                  </a:solidFill>
                  <a:prstDash val="solid"/>
                </a:ln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B155-47BC-BED5-8C2FFAACBCF4}"/>
                </c:ext>
              </c:extLst>
            </c:dLbl>
            <c:dLbl>
              <c:idx val="2"/>
              <c:layout>
                <c:manualLayout>
                  <c:x val="3.4927165354330707E-2"/>
                  <c:y val="-0.27195966215749667"/>
                </c:manualLayout>
              </c:layout>
              <c:tx>
                <c:rich>
                  <a:bodyPr/>
                  <a:lstStyle/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400" b="1" i="0" u="none" strike="noStrike" kern="1200" baseline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ru-RU" sz="1400" b="0" i="0" baseline="0" dirty="0" err="1" smtClean="0"/>
                      <a:t>Офіційні</a:t>
                    </a:r>
                    <a:r>
                      <a:rPr lang="ru-RU" sz="1400" b="0" i="0" baseline="0" dirty="0" smtClean="0"/>
                      <a:t> трансферти199664,3 тис.  грн </a:t>
                    </a:r>
                    <a:br>
                      <a:rPr lang="ru-RU" sz="1400" b="0" i="0" baseline="0" dirty="0" smtClean="0"/>
                    </a:br>
                    <a:r>
                      <a:rPr lang="ru-RU" sz="1400" b="0" i="0" baseline="0" dirty="0" smtClean="0"/>
                      <a:t>50,8%</a:t>
                    </a:r>
                    <a:endParaRPr lang="ru-RU" dirty="0"/>
                  </a:p>
                </c:rich>
              </c:tx>
              <c:spPr>
                <a:solidFill>
                  <a:srgbClr val="FFFFFF"/>
                </a:solidFill>
                <a:ln w="3175">
                  <a:solidFill>
                    <a:srgbClr val="000000"/>
                  </a:solidFill>
                  <a:prstDash val="solid"/>
                </a:ln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</c:dLbl>
            <c:numFmt formatCode="0%" sourceLinked="0"/>
            <c:spPr>
              <a:solidFill>
                <a:srgbClr val="FFFFFF"/>
              </a:solidFill>
              <a:ln w="3175">
                <a:solidFill>
                  <a:srgbClr val="000000"/>
                </a:solidFill>
                <a:prstDash val="solid"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4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Лист1!$A$8:$A$10</c:f>
              <c:strCache>
                <c:ptCount val="3"/>
                <c:pt idx="0">
                  <c:v>Власні доходи загального фонду</c:v>
                </c:pt>
                <c:pt idx="1">
                  <c:v>доходи спеціального фонду (без трансфертів)</c:v>
                </c:pt>
                <c:pt idx="2">
                  <c:v>офіційні трансферти</c:v>
                </c:pt>
              </c:strCache>
            </c:strRef>
          </c:cat>
          <c:val>
            <c:numRef>
              <c:f>Лист1!$B$8:$B$10</c:f>
              <c:numCache>
                <c:formatCode>#,##0.0</c:formatCode>
                <c:ptCount val="3"/>
                <c:pt idx="0">
                  <c:v>150023.70000000001</c:v>
                </c:pt>
                <c:pt idx="1">
                  <c:v>43179</c:v>
                </c:pt>
                <c:pt idx="2">
                  <c:v>199664.3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B155-47BC-BED5-8C2FFAACBCF4}"/>
            </c:ext>
          </c:extLst>
        </c:ser>
        <c:ser>
          <c:idx val="1"/>
          <c:order val="1"/>
          <c:dLbls>
            <c:numFmt formatCode="0%" sourceLinked="0"/>
            <c:spPr>
              <a:solidFill>
                <a:srgbClr val="FFFFFF"/>
              </a:solidFill>
              <a:ln w="3175">
                <a:solidFill>
                  <a:srgbClr val="000000"/>
                </a:solidFill>
                <a:prstDash val="solid"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000" b="0" i="0" u="none" strike="noStrike" baseline="0">
                    <a:solidFill>
                      <a:srgbClr val="000000"/>
                    </a:solidFill>
                    <a:latin typeface="Arial Cyr"/>
                    <a:ea typeface="Arial Cyr"/>
                    <a:cs typeface="Arial Cyr"/>
                  </a:defRPr>
                </a:pPr>
                <a:endParaRPr lang="ru-RU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Лист1!$A$8:$A$10</c:f>
              <c:strCache>
                <c:ptCount val="3"/>
                <c:pt idx="0">
                  <c:v>Власні доходи загального фонду</c:v>
                </c:pt>
                <c:pt idx="1">
                  <c:v>доходи спеціального фонду (без трансфертів)</c:v>
                </c:pt>
                <c:pt idx="2">
                  <c:v>офіційні трансферти</c:v>
                </c:pt>
              </c:strCache>
            </c:strRef>
          </c:cat>
          <c:val>
            <c:numRef>
              <c:f>Лист1!$C$8:$C$10</c:f>
              <c:numCache>
                <c:formatCode>0.0</c:formatCode>
                <c:ptCount val="3"/>
                <c:pt idx="0">
                  <c:v>38.200000000000003</c:v>
                </c:pt>
                <c:pt idx="1">
                  <c:v>10.990742414099428</c:v>
                </c:pt>
                <c:pt idx="2">
                  <c:v>50.822364820664504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7-B155-47BC-BED5-8C2FFAACBCF4}"/>
            </c:ext>
          </c:extLst>
        </c:ser>
        <c:dLbls>
          <c:showLegendKey val="0"/>
          <c:showVal val="1"/>
          <c:showCatName val="1"/>
          <c:showSerName val="0"/>
          <c:showPercent val="1"/>
          <c:showBubbleSize val="0"/>
          <c:showLeaderLines val="1"/>
        </c:dLbls>
      </c:pie3DChart>
      <c:spPr>
        <a:noFill/>
        <a:ln w="25400">
          <a:noFill/>
        </a:ln>
      </c:spPr>
    </c:plotArea>
    <c:plotVisOnly val="1"/>
    <c:dispBlanksAs val="zero"/>
    <c:showDLblsOverMax val="0"/>
  </c:chart>
  <c:spPr>
    <a:noFill/>
    <a:ln w="9525">
      <a:noFill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 Cyr"/>
          <a:ea typeface="Arial Cyr"/>
          <a:cs typeface="Arial Cyr"/>
        </a:defRPr>
      </a:pPr>
      <a:endParaRPr lang="ru-RU"/>
    </a:p>
  </c:txPr>
  <c:externalData r:id="rId2">
    <c:autoUpdate val="0"/>
  </c:externalData>
  <c:userShapes r:id="rId3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0"/>
      <c:hPercent val="100"/>
      <c:rotY val="60"/>
      <c:depthPercent val="120"/>
      <c:rAngAx val="1"/>
    </c:view3D>
    <c:floor>
      <c:thickness val="0"/>
    </c:floor>
    <c:sideWall>
      <c:thickness val="0"/>
      <c:spPr>
        <a:gradFill>
          <a:gsLst>
            <a:gs pos="47000">
              <a:srgbClr val="C2F5FA"/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</c:spPr>
    </c:sideWall>
    <c:backWall>
      <c:thickness val="0"/>
      <c:spPr>
        <a:gradFill>
          <a:gsLst>
            <a:gs pos="47000">
              <a:srgbClr val="C2F5FA"/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</c:spPr>
    </c:backWall>
    <c:plotArea>
      <c:layout>
        <c:manualLayout>
          <c:layoutTarget val="inner"/>
          <c:xMode val="edge"/>
          <c:yMode val="edge"/>
          <c:x val="0.38302612362664645"/>
          <c:y val="1.1212333566923615E-2"/>
          <c:w val="0.57266271685620929"/>
          <c:h val="0.86412505724801214"/>
        </c:manualLayout>
      </c:layout>
      <c:bar3DChart>
        <c:barDir val="bar"/>
        <c:grouping val="percent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план</c:v>
                </c:pt>
              </c:strCache>
            </c:strRef>
          </c:tx>
          <c:spPr>
            <a:ln>
              <a:solidFill>
                <a:schemeClr val="accent1">
                  <a:lumMod val="75000"/>
                </a:schemeClr>
              </a:solidFill>
            </a:ln>
          </c:spPr>
          <c:invertIfNegative val="0"/>
          <c:cat>
            <c:strRef>
              <c:f>Лист1!$A$2:$A$10</c:f>
              <c:strCache>
                <c:ptCount val="9"/>
                <c:pt idx="0">
                  <c:v>доходи всього</c:v>
                </c:pt>
                <c:pt idx="1">
                  <c:v>ПДФО</c:v>
                </c:pt>
                <c:pt idx="2">
                  <c:v>єдиний податок</c:v>
                </c:pt>
                <c:pt idx="3">
                  <c:v>плата за землю</c:v>
                </c:pt>
                <c:pt idx="4">
                  <c:v>акциз</c:v>
                </c:pt>
                <c:pt idx="5">
                  <c:v>рентна плата </c:v>
                </c:pt>
                <c:pt idx="6">
                  <c:v>податок на нерухомість</c:v>
                </c:pt>
                <c:pt idx="7">
                  <c:v>неподаткові надходження</c:v>
                </c:pt>
                <c:pt idx="8">
                  <c:v>інші податкові надходження</c:v>
                </c:pt>
              </c:strCache>
            </c:strRef>
          </c:cat>
          <c:val>
            <c:numRef>
              <c:f>Лист1!$B$2:$B$10</c:f>
              <c:numCache>
                <c:formatCode>General</c:formatCode>
                <c:ptCount val="9"/>
                <c:pt idx="0">
                  <c:v>135320</c:v>
                </c:pt>
                <c:pt idx="1">
                  <c:v>73823.5</c:v>
                </c:pt>
                <c:pt idx="2">
                  <c:v>22304</c:v>
                </c:pt>
                <c:pt idx="3">
                  <c:v>19520.7</c:v>
                </c:pt>
                <c:pt idx="4">
                  <c:v>10114.5</c:v>
                </c:pt>
                <c:pt idx="5">
                  <c:v>5479.5</c:v>
                </c:pt>
                <c:pt idx="6">
                  <c:v>1852.9</c:v>
                </c:pt>
                <c:pt idx="7">
                  <c:v>2071.6999999999998</c:v>
                </c:pt>
                <c:pt idx="8">
                  <c:v>153.19999999999999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spPr>
            <a:solidFill>
              <a:schemeClr val="accent5">
                <a:lumMod val="50000"/>
              </a:schemeClr>
            </a:solidFill>
            <a:ln>
              <a:solidFill>
                <a:schemeClr val="accent5">
                  <a:lumMod val="25000"/>
                </a:schemeClr>
              </a:solidFill>
            </a:ln>
          </c:spPr>
          <c:invertIfNegative val="0"/>
          <c:cat>
            <c:strRef>
              <c:f>Лист1!$A$2:$A$10</c:f>
              <c:strCache>
                <c:ptCount val="9"/>
                <c:pt idx="0">
                  <c:v>доходи всього</c:v>
                </c:pt>
                <c:pt idx="1">
                  <c:v>ПДФО</c:v>
                </c:pt>
                <c:pt idx="2">
                  <c:v>єдиний податок</c:v>
                </c:pt>
                <c:pt idx="3">
                  <c:v>плата за землю</c:v>
                </c:pt>
                <c:pt idx="4">
                  <c:v>акциз</c:v>
                </c:pt>
                <c:pt idx="5">
                  <c:v>рентна плата </c:v>
                </c:pt>
                <c:pt idx="6">
                  <c:v>податок на нерухомість</c:v>
                </c:pt>
                <c:pt idx="7">
                  <c:v>неподаткові надходження</c:v>
                </c:pt>
                <c:pt idx="8">
                  <c:v>інші податкові надходження</c:v>
                </c:pt>
              </c:strCache>
            </c:strRef>
          </c:cat>
          <c:val>
            <c:numRef>
              <c:f>Лист1!$C$2:$C$10</c:f>
              <c:numCache>
                <c:formatCode>General</c:formatCode>
                <c:ptCount val="9"/>
                <c:pt idx="0">
                  <c:v>150023.70000000001</c:v>
                </c:pt>
                <c:pt idx="1">
                  <c:v>83581.399999999994</c:v>
                </c:pt>
                <c:pt idx="2">
                  <c:v>27039.1</c:v>
                </c:pt>
                <c:pt idx="3">
                  <c:v>16001.2</c:v>
                </c:pt>
                <c:pt idx="4">
                  <c:v>11339.2</c:v>
                </c:pt>
                <c:pt idx="5">
                  <c:v>7304.1</c:v>
                </c:pt>
                <c:pt idx="6">
                  <c:v>2159.9</c:v>
                </c:pt>
                <c:pt idx="7">
                  <c:v>2432.6</c:v>
                </c:pt>
                <c:pt idx="8">
                  <c:v>166.2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strRef>
              <c:f>Лист1!$A$2:$A$10</c:f>
              <c:strCache>
                <c:ptCount val="9"/>
                <c:pt idx="0">
                  <c:v>доходи всього</c:v>
                </c:pt>
                <c:pt idx="1">
                  <c:v>ПДФО</c:v>
                </c:pt>
                <c:pt idx="2">
                  <c:v>єдиний податок</c:v>
                </c:pt>
                <c:pt idx="3">
                  <c:v>плата за землю</c:v>
                </c:pt>
                <c:pt idx="4">
                  <c:v>акциз</c:v>
                </c:pt>
                <c:pt idx="5">
                  <c:v>рентна плата </c:v>
                </c:pt>
                <c:pt idx="6">
                  <c:v>податок на нерухомість</c:v>
                </c:pt>
                <c:pt idx="7">
                  <c:v>неподаткові надходження</c:v>
                </c:pt>
                <c:pt idx="8">
                  <c:v>інші податкові надходження</c:v>
                </c:pt>
              </c:strCache>
            </c:strRef>
          </c:cat>
          <c:val>
            <c:numRef>
              <c:f>Лист1!$D$2:$D$10</c:f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31239168"/>
        <c:axId val="31240960"/>
        <c:axId val="0"/>
      </c:bar3DChart>
      <c:catAx>
        <c:axId val="31239168"/>
        <c:scaling>
          <c:orientation val="minMax"/>
        </c:scaling>
        <c:delete val="0"/>
        <c:axPos val="l"/>
        <c:majorTickMark val="out"/>
        <c:minorTickMark val="none"/>
        <c:tickLblPos val="nextTo"/>
        <c:crossAx val="31240960"/>
        <c:crossesAt val="0"/>
        <c:auto val="1"/>
        <c:lblAlgn val="ctr"/>
        <c:lblOffset val="100"/>
        <c:noMultiLvlLbl val="0"/>
      </c:catAx>
      <c:valAx>
        <c:axId val="31240960"/>
        <c:scaling>
          <c:orientation val="minMax"/>
        </c:scaling>
        <c:delete val="0"/>
        <c:axPos val="b"/>
        <c:majorGridlines/>
        <c:numFmt formatCode="0%" sourceLinked="1"/>
        <c:majorTickMark val="out"/>
        <c:minorTickMark val="none"/>
        <c:tickLblPos val="nextTo"/>
        <c:crossAx val="31239168"/>
        <c:crosses val="autoZero"/>
        <c:crossBetween val="between"/>
      </c:valAx>
      <c:spPr>
        <a:effectLst>
          <a:glow rad="127000">
            <a:srgbClr val="E6DDFB"/>
          </a:glow>
        </a:effectLst>
      </c:spPr>
    </c:plotArea>
    <c:legend>
      <c:legendPos val="l"/>
      <c:layout/>
      <c:overlay val="0"/>
      <c:spPr>
        <a:gradFill>
          <a:gsLst>
            <a:gs pos="0">
              <a:schemeClr val="accent1">
                <a:shade val="30000"/>
                <a:satMod val="115000"/>
              </a:schemeClr>
            </a:gs>
            <a:gs pos="51000">
              <a:srgbClr val="C2F5FA"/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>
          <a:glow rad="127000">
            <a:schemeClr val="accent1">
              <a:lumMod val="75000"/>
            </a:schemeClr>
          </a:glow>
        </a:effectLst>
      </c:spPr>
    </c:legend>
    <c:plotVisOnly val="1"/>
    <c:dispBlanksAs val="gap"/>
    <c:showDLblsOverMax val="0"/>
  </c:chart>
  <c:spPr>
    <a:scene3d>
      <a:camera prst="orthographicFront"/>
      <a:lightRig rig="threePt" dir="t"/>
    </a:scene3d>
  </c:spPr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1"/>
    </mc:Choice>
    <mc:Fallback>
      <c:style val="1"/>
    </mc:Fallback>
  </mc:AlternateContent>
  <c:chart>
    <c:autoTitleDeleted val="1"/>
    <c:view3D>
      <c:rotX val="90"/>
      <c:rotY val="115"/>
      <c:depthPercent val="14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7.407407407407407E-2"/>
          <c:y val="0"/>
          <c:w val="0.74862107514338483"/>
          <c:h val="0.96300128566620136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50"/>
          <c:dPt>
            <c:idx val="0"/>
            <c:bubble3D val="0"/>
            <c:spPr>
              <a:solidFill>
                <a:schemeClr val="accent6">
                  <a:lumMod val="10000"/>
                </a:schemeClr>
              </a:solidFill>
            </c:spPr>
          </c:dPt>
          <c:dPt>
            <c:idx val="1"/>
            <c:bubble3D val="0"/>
            <c:spPr>
              <a:solidFill>
                <a:srgbClr val="FF0000"/>
              </a:solidFill>
            </c:spPr>
          </c:dPt>
          <c:dPt>
            <c:idx val="2"/>
            <c:bubble3D val="0"/>
            <c:spPr>
              <a:solidFill>
                <a:srgbClr val="92D050"/>
              </a:solidFill>
            </c:spPr>
          </c:dPt>
          <c:dPt>
            <c:idx val="3"/>
            <c:bubble3D val="0"/>
            <c:spPr>
              <a:solidFill>
                <a:schemeClr val="accent5">
                  <a:lumMod val="50000"/>
                </a:schemeClr>
              </a:solidFill>
            </c:spPr>
          </c:dPt>
          <c:cat>
            <c:strRef>
              <c:f>Лист1!$A$2:$A$5</c:f>
              <c:strCache>
                <c:ptCount val="4"/>
                <c:pt idx="0">
                  <c:v>екологічний податок</c:v>
                </c:pt>
                <c:pt idx="1">
                  <c:v>грошові стягнення</c:v>
                </c:pt>
                <c:pt idx="2">
                  <c:v>власні надходження бюджетних установ</c:v>
                </c:pt>
                <c:pt idx="3">
                  <c:v>офіційні трансферти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71.900000000000006</c:v>
                </c:pt>
                <c:pt idx="1">
                  <c:v>414.7</c:v>
                </c:pt>
                <c:pt idx="2">
                  <c:v>42692.4</c:v>
                </c:pt>
                <c:pt idx="3">
                  <c:v>4951.1000000000004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gradFill>
          <a:gsLst>
            <a:gs pos="50000">
              <a:srgbClr val="BFC36B"/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</c:spPr>
    </c:plotArea>
    <c:plotVisOnly val="1"/>
    <c:dispBlanksAs val="gap"/>
    <c:showDLblsOverMax val="0"/>
  </c:chart>
  <c:spPr>
    <a:gradFill>
      <a:gsLst>
        <a:gs pos="50000">
          <a:srgbClr val="C2F5FA"/>
        </a:gs>
        <a:gs pos="100000">
          <a:schemeClr val="accent1">
            <a:shade val="100000"/>
            <a:satMod val="115000"/>
          </a:schemeClr>
        </a:gs>
      </a:gsLst>
      <a:lin ang="5400000" scaled="0"/>
    </a:gradFill>
  </c:spPr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 algn="ctr">
              <a:defRPr sz="1800" b="1"/>
            </a:pP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Виконання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видатково</a:t>
            </a:r>
            <a:r>
              <a:rPr lang="uk-UA" sz="1800" b="1" dirty="0" smtClean="0">
                <a:latin typeface="Times New Roman" pitchFamily="18" charset="0"/>
                <a:cs typeface="Times New Roman" pitchFamily="18" charset="0"/>
              </a:rPr>
              <a:t>ї</a:t>
            </a:r>
            <a:r>
              <a:rPr lang="uk-UA" sz="1800" b="1" baseline="0" dirty="0" smtClean="0">
                <a:latin typeface="Times New Roman" pitchFamily="18" charset="0"/>
                <a:cs typeface="Times New Roman" pitchFamily="18" charset="0"/>
              </a:rPr>
              <a:t> частини бюджету </a:t>
            </a:r>
          </a:p>
          <a:p>
            <a:pPr algn="ctr">
              <a:defRPr sz="1800" b="1"/>
            </a:pPr>
            <a:r>
              <a:rPr lang="uk-UA" sz="1800" b="1" baseline="0" dirty="0" smtClean="0">
                <a:latin typeface="Times New Roman" pitchFamily="18" charset="0"/>
                <a:cs typeface="Times New Roman" pitchFamily="18" charset="0"/>
              </a:rPr>
              <a:t>Новгород-Сіверської МТГ за 2023-2024 роки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c:rich>
      </c:tx>
      <c:layout>
        <c:manualLayout>
          <c:xMode val="edge"/>
          <c:yMode val="edge"/>
          <c:x val="0.19687181890231914"/>
          <c:y val="4.055619467931466E-3"/>
        </c:manualLayout>
      </c:layout>
      <c:overlay val="0"/>
    </c:title>
    <c:autoTitleDeleted val="0"/>
    <c:view3D>
      <c:rotX val="10"/>
      <c:hPercent val="60"/>
      <c:rotY val="29"/>
      <c:depthPercent val="100"/>
      <c:rAngAx val="1"/>
    </c:view3D>
    <c:floor>
      <c:thickness val="0"/>
      <c:spPr>
        <a:gradFill rotWithShape="0">
          <a:gsLst>
            <a:gs pos="0">
              <a:srgbClr val="CCCCFF"/>
            </a:gs>
            <a:gs pos="100000">
              <a:srgbClr val="CCCCFF">
                <a:gamma/>
                <a:tint val="54510"/>
                <a:invGamma/>
              </a:srgbClr>
            </a:gs>
          </a:gsLst>
          <a:path path="rect">
            <a:fillToRect l="50000" t="50000" r="50000" b="50000"/>
          </a:path>
        </a:gradFill>
        <a:ln w="3175">
          <a:solidFill>
            <a:srgbClr val="000000"/>
          </a:solidFill>
          <a:prstDash val="solid"/>
        </a:ln>
      </c:spPr>
    </c:floor>
    <c:sideWall>
      <c:thickness val="0"/>
      <c:spPr>
        <a:gradFill rotWithShape="0">
          <a:gsLst>
            <a:gs pos="0">
              <a:srgbClr val="CCCCFF"/>
            </a:gs>
            <a:gs pos="100000">
              <a:srgbClr val="FFFFFF"/>
            </a:gs>
          </a:gsLst>
          <a:lin ang="5400000" scaled="1"/>
        </a:gradFill>
        <a:ln w="12700">
          <a:solidFill>
            <a:srgbClr val="808080"/>
          </a:solidFill>
          <a:prstDash val="solid"/>
        </a:ln>
      </c:spPr>
    </c:sideWall>
    <c:backWall>
      <c:thickness val="0"/>
      <c:spPr>
        <a:gradFill rotWithShape="0">
          <a:gsLst>
            <a:gs pos="0">
              <a:srgbClr val="CCCCFF"/>
            </a:gs>
            <a:gs pos="100000">
              <a:srgbClr val="FFFFFF"/>
            </a:gs>
          </a:gsLst>
          <a:lin ang="5400000" scaled="1"/>
        </a:gradFill>
        <a:ln w="12700">
          <a:solidFill>
            <a:srgbClr val="808080"/>
          </a:solidFill>
          <a:prstDash val="solid"/>
        </a:ln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2020 рік</c:v>
                </c:pt>
              </c:strCache>
            </c:strRef>
          </c:tx>
          <c:spPr>
            <a:pattFill prst="smGrid">
              <a:fgClr>
                <a:srgbClr val="00FFFF"/>
              </a:fgClr>
              <a:bgClr>
                <a:srgbClr val="00CCFF"/>
              </a:bgClr>
            </a:pattFill>
            <a:ln w="12700">
              <a:solidFill>
                <a:srgbClr val="000000"/>
              </a:solidFill>
              <a:prstDash val="solid"/>
            </a:ln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uk-UA" smtClean="0"/>
                      <a:t>227</a:t>
                    </a:r>
                    <a:r>
                      <a:rPr lang="uk-UA" baseline="0" smtClean="0"/>
                      <a:t> 269,2 тис.грн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uk-UA" smtClean="0"/>
                      <a:t>53 372,6 тис.грн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Лист1!$A$2:$A$3</c:f>
              <c:strCache>
                <c:ptCount val="2"/>
                <c:pt idx="0">
                  <c:v>Загальний фонд</c:v>
                </c:pt>
                <c:pt idx="1">
                  <c:v>Спеціальний фонд</c:v>
                </c:pt>
              </c:strCache>
            </c:strRef>
          </c:cat>
          <c:val>
            <c:numRef>
              <c:f>Лист1!$B$2:$B$3</c:f>
              <c:numCache>
                <c:formatCode>0</c:formatCode>
                <c:ptCount val="2"/>
                <c:pt idx="0" formatCode="0.0">
                  <c:v>475942.7</c:v>
                </c:pt>
                <c:pt idx="1">
                  <c:v>61124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C7BB-46DD-ABAD-025971C8879A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2021 рік</c:v>
                </c:pt>
              </c:strCache>
            </c:strRef>
          </c:tx>
          <c:spPr>
            <a:pattFill prst="wdDnDiag">
              <a:fgClr>
                <a:srgbClr val="FF8080"/>
              </a:fgClr>
              <a:bgClr>
                <a:srgbClr val="993366"/>
              </a:bgClr>
            </a:pattFill>
            <a:ln w="12700">
              <a:solidFill>
                <a:srgbClr val="000000"/>
              </a:solidFill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4.3460267733500271E-2"/>
                  <c:y val="-2.027809733965733E-3"/>
                </c:manualLayout>
              </c:layout>
              <c:tx>
                <c:rich>
                  <a:bodyPr/>
                  <a:lstStyle/>
                  <a:p>
                    <a:r>
                      <a:rPr lang="uk-UA" smtClean="0"/>
                      <a:t>221</a:t>
                    </a:r>
                    <a:r>
                      <a:rPr lang="uk-UA" baseline="0" smtClean="0"/>
                      <a:t> 422,3 тис.грн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uk-UA" smtClean="0"/>
                      <a:t>62</a:t>
                    </a:r>
                    <a:r>
                      <a:rPr lang="uk-UA" baseline="0" smtClean="0"/>
                      <a:t> 225</a:t>
                    </a:r>
                    <a:r>
                      <a:rPr lang="en-US" smtClean="0"/>
                      <a:t>,</a:t>
                    </a:r>
                    <a:r>
                      <a:rPr lang="uk-UA" smtClean="0"/>
                      <a:t>8 тис.грн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Лист1!$A$2:$A$3</c:f>
              <c:strCache>
                <c:ptCount val="2"/>
                <c:pt idx="0">
                  <c:v>Загальний фонд</c:v>
                </c:pt>
                <c:pt idx="1">
                  <c:v>Спеціальний фонд</c:v>
                </c:pt>
              </c:strCache>
            </c:strRef>
          </c:cat>
          <c:val>
            <c:numRef>
              <c:f>Лист1!$C$2:$C$3</c:f>
              <c:numCache>
                <c:formatCode>0.0</c:formatCode>
                <c:ptCount val="2"/>
                <c:pt idx="0" formatCode="General">
                  <c:v>564793</c:v>
                </c:pt>
                <c:pt idx="1">
                  <c:v>59580.4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C7BB-46DD-ABAD-025971C8879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shape val="cone"/>
        <c:axId val="184170752"/>
        <c:axId val="120332288"/>
        <c:axId val="0"/>
      </c:bar3DChart>
      <c:catAx>
        <c:axId val="1841707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125" b="0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endParaRPr lang="ru-RU"/>
          </a:p>
        </c:txPr>
        <c:crossAx val="120332288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20332288"/>
        <c:scaling>
          <c:orientation val="minMax"/>
        </c:scaling>
        <c:delete val="0"/>
        <c:axPos val="l"/>
        <c:majorGridlines/>
        <c:numFmt formatCode="0.0" sourceLinked="1"/>
        <c:majorTickMark val="none"/>
        <c:minorTickMark val="none"/>
        <c:tickLblPos val="none"/>
        <c:spPr>
          <a:ln w="9525">
            <a:noFill/>
          </a:ln>
        </c:spPr>
        <c:crossAx val="184170752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spPr>
    <a:noFill/>
    <a:ln w="9525">
      <a:noFill/>
    </a:ln>
  </c:spPr>
  <c:txPr>
    <a:bodyPr/>
    <a:lstStyle/>
    <a:p>
      <a:pPr>
        <a:defRPr sz="1125" b="0" i="0" u="none" strike="noStrike" baseline="0">
          <a:solidFill>
            <a:srgbClr val="000000"/>
          </a:solidFill>
          <a:latin typeface="Arial Cyr"/>
          <a:ea typeface="Arial Cyr"/>
          <a:cs typeface="Arial Cyr"/>
        </a:defRPr>
      </a:pPr>
      <a:endParaRPr lang="ru-RU"/>
    </a:p>
  </c:txPr>
  <c:externalData r:id="rId1">
    <c:autoUpdate val="0"/>
  </c:externalData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15"/>
      <c:rotY val="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28197945845004668"/>
          <c:y val="0.43604651162790747"/>
          <c:w val="0.43604108309990708"/>
          <c:h val="0.27034883720930275"/>
        </c:manualLayout>
      </c:layout>
      <c:pie3DChart>
        <c:varyColors val="1"/>
        <c:ser>
          <c:idx val="0"/>
          <c:order val="0"/>
          <c:spPr>
            <a:solidFill>
              <a:srgbClr val="9999FF"/>
            </a:solidFill>
            <a:ln w="12700">
              <a:solidFill>
                <a:srgbClr val="000000"/>
              </a:solidFill>
              <a:prstDash val="solid"/>
            </a:ln>
          </c:spPr>
          <c:explosion val="25"/>
          <c:dPt>
            <c:idx val="1"/>
            <c:bubble3D val="0"/>
            <c:spPr>
              <a:solidFill>
                <a:srgbClr val="993366"/>
              </a:solidFill>
              <a:ln w="12700">
                <a:solidFill>
                  <a:srgbClr val="000000"/>
                </a:solidFill>
                <a:prstDash val="solid"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0-E965-44E8-BAC3-89A2BAAC1010}"/>
              </c:ext>
            </c:extLst>
          </c:dPt>
          <c:dPt>
            <c:idx val="2"/>
            <c:bubble3D val="0"/>
            <c:spPr>
              <a:solidFill>
                <a:srgbClr val="FFFFCC"/>
              </a:solidFill>
              <a:ln w="12700">
                <a:solidFill>
                  <a:srgbClr val="000000"/>
                </a:solidFill>
                <a:prstDash val="solid"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965-44E8-BAC3-89A2BAAC1010}"/>
              </c:ext>
            </c:extLst>
          </c:dPt>
          <c:dPt>
            <c:idx val="3"/>
            <c:bubble3D val="0"/>
            <c:spPr>
              <a:solidFill>
                <a:srgbClr val="CCFFFF"/>
              </a:solidFill>
              <a:ln w="12700">
                <a:solidFill>
                  <a:srgbClr val="000000"/>
                </a:solidFill>
                <a:prstDash val="solid"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E965-44E8-BAC3-89A2BAAC1010}"/>
              </c:ext>
            </c:extLst>
          </c:dPt>
          <c:dPt>
            <c:idx val="4"/>
            <c:bubble3D val="0"/>
            <c:spPr>
              <a:solidFill>
                <a:srgbClr val="660066"/>
              </a:solidFill>
              <a:ln w="12700">
                <a:solidFill>
                  <a:srgbClr val="000000"/>
                </a:solidFill>
                <a:prstDash val="solid"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E965-44E8-BAC3-89A2BAAC1010}"/>
              </c:ext>
            </c:extLst>
          </c:dPt>
          <c:dPt>
            <c:idx val="5"/>
            <c:bubble3D val="0"/>
            <c:spPr>
              <a:solidFill>
                <a:srgbClr val="FF8080"/>
              </a:solidFill>
              <a:ln w="12700">
                <a:solidFill>
                  <a:srgbClr val="000000"/>
                </a:solidFill>
                <a:prstDash val="solid"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E965-44E8-BAC3-89A2BAAC1010}"/>
              </c:ext>
            </c:extLst>
          </c:dPt>
          <c:dPt>
            <c:idx val="6"/>
            <c:bubble3D val="0"/>
            <c:spPr>
              <a:solidFill>
                <a:srgbClr val="0066CC"/>
              </a:solidFill>
              <a:ln w="12700">
                <a:solidFill>
                  <a:srgbClr val="000000"/>
                </a:solidFill>
                <a:prstDash val="solid"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E965-44E8-BAC3-89A2BAAC1010}"/>
              </c:ext>
            </c:extLst>
          </c:dPt>
          <c:dPt>
            <c:idx val="7"/>
            <c:bubble3D val="0"/>
            <c:spPr>
              <a:solidFill>
                <a:srgbClr val="CCCCFF"/>
              </a:solidFill>
              <a:ln w="12700">
                <a:solidFill>
                  <a:srgbClr val="000000"/>
                </a:solidFill>
                <a:prstDash val="solid"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6-E965-44E8-BAC3-89A2BAAC1010}"/>
              </c:ext>
            </c:extLst>
          </c:dPt>
          <c:dLbls>
            <c:dLbl>
              <c:idx val="0"/>
              <c:layout>
                <c:manualLayout>
                  <c:x val="7.2498682762693972E-2"/>
                  <c:y val="-0.12163141671244583"/>
                </c:manualLayout>
              </c:layout>
              <c:tx>
                <c:rich>
                  <a:bodyPr/>
                  <a:lstStyle/>
                  <a:p>
                    <a:r>
                      <a:rPr lang="ru-RU" dirty="0" err="1" smtClean="0"/>
                      <a:t>Освіта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114 046,0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51,5%</a:t>
                    </a:r>
                    <a:endParaRPr lang="ru-RU" dirty="0"/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E965-44E8-BAC3-89A2BAAC1010}"/>
                </c:ext>
              </c:extLst>
            </c:dLbl>
            <c:dLbl>
              <c:idx val="1"/>
              <c:layout>
                <c:manualLayout>
                  <c:x val="0.18008846933349032"/>
                  <c:y val="0.16227110419337121"/>
                </c:manualLayout>
              </c:layout>
              <c:tx>
                <c:rich>
                  <a:bodyPr/>
                  <a:lstStyle/>
                  <a:p>
                    <a:r>
                      <a:rPr lang="ru-RU" dirty="0" err="1" smtClean="0"/>
                      <a:t>Охорона</a:t>
                    </a:r>
                    <a:r>
                      <a:rPr lang="ru-RU" dirty="0" smtClean="0"/>
                      <a:t> </a:t>
                    </a:r>
                    <a:r>
                      <a:rPr lang="ru-RU" dirty="0" err="1"/>
                      <a:t>здоров'я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10 220,0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4,6%</a:t>
                    </a:r>
                    <a:endParaRPr lang="ru-RU" dirty="0"/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E965-44E8-BAC3-89A2BAAC1010}"/>
                </c:ext>
              </c:extLst>
            </c:dLbl>
            <c:dLbl>
              <c:idx val="2"/>
              <c:layout>
                <c:manualLayout>
                  <c:x val="-0.13174402219330442"/>
                  <c:y val="0.17696987731184771"/>
                </c:manualLayout>
              </c:layout>
              <c:tx>
                <c:rich>
                  <a:bodyPr/>
                  <a:lstStyle/>
                  <a:p>
                    <a:r>
                      <a:rPr lang="ru-RU" dirty="0" err="1" smtClean="0"/>
                      <a:t>Соціальний</a:t>
                    </a:r>
                    <a:r>
                      <a:rPr lang="ru-RU" dirty="0" smtClean="0"/>
                      <a:t> </a:t>
                    </a:r>
                    <a:r>
                      <a:rPr lang="ru-RU" dirty="0" err="1"/>
                      <a:t>захист</a:t>
                    </a:r>
                    <a:r>
                      <a:rPr lang="ru-RU" dirty="0"/>
                      <a:t> </a:t>
                    </a:r>
                    <a:r>
                      <a:rPr lang="ru-RU" dirty="0" smtClean="0"/>
                      <a:t>і</a:t>
                    </a:r>
                    <a:r>
                      <a:rPr lang="ru-RU" baseline="0" dirty="0" smtClean="0"/>
                      <a:t> </a:t>
                    </a:r>
                    <a:r>
                      <a:rPr lang="ru-RU" baseline="0" dirty="0" err="1" smtClean="0"/>
                      <a:t>соціальне</a:t>
                    </a:r>
                    <a:r>
                      <a:rPr lang="ru-RU" baseline="0" dirty="0" smtClean="0"/>
                      <a:t> </a:t>
                    </a:r>
                    <a:r>
                      <a:rPr lang="ru-RU" baseline="0" dirty="0" err="1" smtClean="0"/>
                      <a:t>забезпечення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15 817,8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7,1%</a:t>
                    </a:r>
                    <a:endParaRPr lang="ru-RU" dirty="0"/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E965-44E8-BAC3-89A2BAAC1010}"/>
                </c:ext>
              </c:extLst>
            </c:dLbl>
            <c:dLbl>
              <c:idx val="3"/>
              <c:layout>
                <c:manualLayout>
                  <c:x val="-0.11183847117149565"/>
                  <c:y val="4.9298815845693865E-2"/>
                </c:manualLayout>
              </c:layout>
              <c:tx>
                <c:rich>
                  <a:bodyPr/>
                  <a:lstStyle/>
                  <a:p>
                    <a:r>
                      <a:rPr lang="ru-RU" dirty="0" err="1"/>
                      <a:t>Житлово-комунальне</a:t>
                    </a:r>
                    <a:r>
                      <a:rPr lang="ru-RU" dirty="0"/>
                      <a:t> </a:t>
                    </a:r>
                    <a:r>
                      <a:rPr lang="ru-RU" dirty="0" smtClean="0"/>
                      <a:t> </a:t>
                    </a:r>
                    <a:r>
                      <a:rPr lang="ru-RU" dirty="0" err="1"/>
                      <a:t>господарство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14 929,8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6,8%</a:t>
                    </a:r>
                    <a:endParaRPr lang="ru-RU" dirty="0"/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</c:dLbl>
            <c:dLbl>
              <c:idx val="4"/>
              <c:layout>
                <c:manualLayout>
                  <c:x val="-0.17597378759027693"/>
                  <c:y val="-6.635109564792771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 </a:t>
                    </a:r>
                    <a:r>
                      <a:rPr lang="ru-RU" sz="1200" b="0" i="0" u="none" strike="noStrike" baseline="0" dirty="0" smtClean="0">
                        <a:effectLst/>
                      </a:rPr>
                      <a:t>Культура </a:t>
                    </a:r>
                    <a:r>
                      <a:rPr lang="ru-RU" dirty="0" smtClean="0"/>
                      <a:t>і </a:t>
                    </a:r>
                    <a:r>
                      <a:rPr lang="ru-RU" dirty="0" err="1" smtClean="0"/>
                      <a:t>мистецтво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12 894,0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5,8%</a:t>
                    </a:r>
                    <a:endParaRPr lang="ru-RU" dirty="0"/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E965-44E8-BAC3-89A2BAAC1010}"/>
                </c:ext>
              </c:extLst>
            </c:dLbl>
            <c:dLbl>
              <c:idx val="5"/>
              <c:layout>
                <c:manualLayout>
                  <c:x val="-6.0313245158080821E-2"/>
                  <c:y val="-0.2174826039186962"/>
                </c:manualLayout>
              </c:layout>
              <c:tx>
                <c:rich>
                  <a:bodyPr/>
                  <a:lstStyle/>
                  <a:p>
                    <a:pPr>
                      <a:defRPr sz="1200" b="0" i="0" u="none" strike="noStrike" baseline="0">
                        <a:solidFill>
                          <a:srgbClr val="000000"/>
                        </a:solidFill>
                        <a:latin typeface="Times New Roman" pitchFamily="18" charset="0"/>
                        <a:ea typeface="Arial Cyr"/>
                        <a:cs typeface="Times New Roman" pitchFamily="18" charset="0"/>
                      </a:defRPr>
                    </a:pPr>
                    <a:r>
                      <a:rPr lang="ru-RU" sz="1200" dirty="0" err="1">
                        <a:latin typeface="Times New Roman" pitchFamily="18" charset="0"/>
                        <a:cs typeface="Times New Roman" pitchFamily="18" charset="0"/>
                      </a:rPr>
                      <a:t>Ф</a:t>
                    </a:r>
                    <a:r>
                      <a:rPr lang="ru-RU" dirty="0" err="1"/>
                      <a:t>ізкультура</a:t>
                    </a:r>
                    <a:r>
                      <a:rPr lang="ru-RU" dirty="0"/>
                      <a:t> і спорт
</a:t>
                    </a:r>
                    <a:r>
                      <a:rPr lang="ru-RU" dirty="0" smtClean="0"/>
                      <a:t>2 329,6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1,1%</a:t>
                    </a:r>
                    <a:endParaRPr lang="ru-RU" dirty="0"/>
                  </a:p>
                </c:rich>
              </c:tx>
              <c:spPr>
                <a:noFill/>
                <a:ln w="25400">
                  <a:noFill/>
                </a:ln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E965-44E8-BAC3-89A2BAAC1010}"/>
                </c:ext>
              </c:extLst>
            </c:dLbl>
            <c:dLbl>
              <c:idx val="6"/>
              <c:layout>
                <c:manualLayout>
                  <c:x val="0.10257874628416551"/>
                  <c:y val="-0.26767289263260741"/>
                </c:manualLayout>
              </c:layout>
              <c:tx>
                <c:rich>
                  <a:bodyPr/>
                  <a:lstStyle/>
                  <a:p>
                    <a:pPr>
                      <a:defRPr sz="1200" b="0" i="0" u="none" strike="noStrike" baseline="0">
                        <a:solidFill>
                          <a:srgbClr val="000000"/>
                        </a:solidFill>
                        <a:latin typeface="Times New Roman" pitchFamily="18" charset="0"/>
                        <a:ea typeface="Arial Cyr"/>
                        <a:cs typeface="Times New Roman" pitchFamily="18" charset="0"/>
                      </a:defRPr>
                    </a:pPr>
                    <a:r>
                      <a:rPr lang="ru-RU" sz="1200" dirty="0" err="1" smtClean="0">
                        <a:latin typeface="Times New Roman" pitchFamily="18" charset="0"/>
                        <a:cs typeface="Times New Roman" pitchFamily="18" charset="0"/>
                      </a:rPr>
                      <a:t>Д</a:t>
                    </a:r>
                    <a:r>
                      <a:rPr lang="ru-RU" dirty="0" err="1" smtClean="0"/>
                      <a:t>ержавне</a:t>
                    </a:r>
                    <a:r>
                      <a:rPr lang="ru-RU" dirty="0" smtClean="0"/>
                      <a:t> </a:t>
                    </a:r>
                    <a:r>
                      <a:rPr lang="ru-RU" dirty="0" err="1" smtClean="0"/>
                      <a:t>управління</a:t>
                    </a:r>
                    <a:r>
                      <a:rPr lang="ru-RU" dirty="0" smtClean="0"/>
                      <a:t>, </a:t>
                    </a:r>
                    <a:r>
                      <a:rPr lang="ru-RU" dirty="0" err="1" smtClean="0"/>
                      <a:t>інша</a:t>
                    </a:r>
                    <a:r>
                      <a:rPr lang="ru-RU" dirty="0" smtClean="0"/>
                      <a:t> </a:t>
                    </a:r>
                    <a:r>
                      <a:rPr lang="ru-RU" dirty="0" err="1" smtClean="0"/>
                      <a:t>діяльність</a:t>
                    </a:r>
                    <a:r>
                      <a:rPr lang="ru-RU" dirty="0" smtClean="0"/>
                      <a:t> у </a:t>
                    </a:r>
                    <a:r>
                      <a:rPr lang="ru-RU" dirty="0" err="1" smtClean="0"/>
                      <a:t>сфері</a:t>
                    </a:r>
                    <a:r>
                      <a:rPr lang="ru-RU" dirty="0" smtClean="0"/>
                      <a:t> державного </a:t>
                    </a:r>
                    <a:r>
                      <a:rPr lang="ru-RU" dirty="0" err="1" smtClean="0"/>
                      <a:t>управління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41 259,5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18,6%</a:t>
                    </a:r>
                    <a:endParaRPr lang="ru-RU" dirty="0"/>
                  </a:p>
                </c:rich>
              </c:tx>
              <c:spPr>
                <a:noFill/>
                <a:ln w="25400">
                  <a:noFill/>
                </a:ln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E965-44E8-BAC3-89A2BAAC1010}"/>
                </c:ext>
              </c:extLst>
            </c:dLbl>
            <c:dLbl>
              <c:idx val="7"/>
              <c:layout>
                <c:manualLayout>
                  <c:x val="0.21944155713813474"/>
                  <c:y val="-0.12071617165582869"/>
                </c:manualLayout>
              </c:layout>
              <c:tx>
                <c:rich>
                  <a:bodyPr/>
                  <a:lstStyle/>
                  <a:p>
                    <a:pPr>
                      <a:defRPr sz="1200" b="0" i="0" u="none" strike="noStrike" baseline="0">
                        <a:solidFill>
                          <a:srgbClr val="000000"/>
                        </a:solidFill>
                        <a:latin typeface="Times New Roman" pitchFamily="18" charset="0"/>
                        <a:ea typeface="Arial Cyr"/>
                        <a:cs typeface="Times New Roman" pitchFamily="18" charset="0"/>
                      </a:defRPr>
                    </a:pPr>
                    <a:r>
                      <a:rPr lang="ru-RU" sz="1200" dirty="0" err="1" smtClean="0">
                        <a:latin typeface="Times New Roman" pitchFamily="18" charset="0"/>
                        <a:cs typeface="Times New Roman" pitchFamily="18" charset="0"/>
                      </a:rPr>
                      <a:t>Економічна</a:t>
                    </a:r>
                    <a:r>
                      <a:rPr lang="ru-RU" sz="1200" dirty="0" smtClean="0">
                        <a:latin typeface="Times New Roman" pitchFamily="18" charset="0"/>
                        <a:cs typeface="Times New Roman" pitchFamily="18" charset="0"/>
                      </a:rPr>
                      <a:t> та </a:t>
                    </a:r>
                    <a:r>
                      <a:rPr lang="ru-RU" sz="1200" dirty="0" err="1" smtClean="0">
                        <a:latin typeface="Times New Roman" pitchFamily="18" charset="0"/>
                        <a:cs typeface="Times New Roman" pitchFamily="18" charset="0"/>
                      </a:rPr>
                      <a:t>інша</a:t>
                    </a:r>
                    <a:r>
                      <a:rPr lang="ru-RU" sz="1200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ru-RU" sz="1200" dirty="0" err="1" smtClean="0">
                        <a:latin typeface="Times New Roman" pitchFamily="18" charset="0"/>
                        <a:cs typeface="Times New Roman" pitchFamily="18" charset="0"/>
                      </a:rPr>
                      <a:t>діяльність</a:t>
                    </a:r>
                    <a:r>
                      <a:rPr lang="ru-RU" sz="1200" dirty="0" smtClean="0">
                        <a:latin typeface="Times New Roman" pitchFamily="18" charset="0"/>
                        <a:cs typeface="Times New Roman" pitchFamily="18" charset="0"/>
                      </a:rPr>
                      <a:t>, </a:t>
                    </a:r>
                    <a:r>
                      <a:rPr lang="ru-RU" sz="1200" dirty="0" err="1" smtClean="0">
                        <a:latin typeface="Times New Roman" pitchFamily="18" charset="0"/>
                        <a:cs typeface="Times New Roman" pitchFamily="18" charset="0"/>
                      </a:rPr>
                      <a:t>міжбюджетні</a:t>
                    </a:r>
                    <a:r>
                      <a:rPr lang="ru-RU" sz="1200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ru-RU" sz="1200" dirty="0" err="1" smtClean="0">
                        <a:latin typeface="Times New Roman" pitchFamily="18" charset="0"/>
                        <a:cs typeface="Times New Roman" pitchFamily="18" charset="0"/>
                      </a:rPr>
                      <a:t>трансферти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9 925,6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4,5%</a:t>
                    </a:r>
                    <a:endParaRPr lang="ru-RU" dirty="0"/>
                  </a:p>
                </c:rich>
              </c:tx>
              <c:spPr>
                <a:noFill/>
                <a:ln w="25400">
                  <a:noFill/>
                </a:ln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6-E965-44E8-BAC3-89A2BAAC1010}"/>
                </c:ext>
              </c:extLst>
            </c:dLbl>
            <c:numFmt formatCode="0.0%" sourceLinked="0"/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0" i="0" u="none" strike="noStrike" baseline="0">
                    <a:solidFill>
                      <a:srgbClr val="000000"/>
                    </a:solidFill>
                    <a:latin typeface="Times New Roman" pitchFamily="18" charset="0"/>
                    <a:ea typeface="Arial Cyr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eparator>
</c:separator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Лист1!$A$3:$A$10</c:f>
              <c:strCache>
                <c:ptCount val="8"/>
                <c:pt idx="0">
                  <c:v>Установи освіти</c:v>
                </c:pt>
                <c:pt idx="1">
                  <c:v>Заклади охорони здоров'я</c:v>
                </c:pt>
                <c:pt idx="2">
                  <c:v>Соціальний захист населення</c:v>
                </c:pt>
                <c:pt idx="3">
                  <c:v>Житлово-комунальне та дорожнє господарство</c:v>
                </c:pt>
                <c:pt idx="4">
                  <c:v>Культура</c:v>
                </c:pt>
                <c:pt idx="5">
                  <c:v>Фізкультура і спорт</c:v>
                </c:pt>
                <c:pt idx="6">
                  <c:v>Керівництво і управління</c:v>
                </c:pt>
                <c:pt idx="7">
                  <c:v>Інші видатки</c:v>
                </c:pt>
              </c:strCache>
            </c:strRef>
          </c:cat>
          <c:val>
            <c:numRef>
              <c:f>Лист1!$B$3:$B$10</c:f>
              <c:numCache>
                <c:formatCode>General</c:formatCode>
                <c:ptCount val="8"/>
                <c:pt idx="0">
                  <c:v>476.9</c:v>
                </c:pt>
                <c:pt idx="1">
                  <c:v>44.7</c:v>
                </c:pt>
                <c:pt idx="2" formatCode="0.0">
                  <c:v>27.9</c:v>
                </c:pt>
                <c:pt idx="3">
                  <c:v>76.599999999999994</c:v>
                </c:pt>
                <c:pt idx="4">
                  <c:v>24.4</c:v>
                </c:pt>
                <c:pt idx="5">
                  <c:v>17.899999999999999</c:v>
                </c:pt>
                <c:pt idx="6">
                  <c:v>70.400000000000006</c:v>
                </c:pt>
                <c:pt idx="7">
                  <c:v>35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E965-44E8-BAC3-89A2BAAC1010}"/>
            </c:ext>
          </c:extLst>
        </c:ser>
        <c:dLbls>
          <c:showLegendKey val="0"/>
          <c:showVal val="1"/>
          <c:showCatName val="1"/>
          <c:showSerName val="0"/>
          <c:showPercent val="1"/>
          <c:showBubbleSize val="0"/>
          <c:showLeaderLines val="1"/>
        </c:dLbls>
      </c:pie3DChart>
      <c:spPr>
        <a:noFill/>
        <a:ln w="25400">
          <a:noFill/>
        </a:ln>
      </c:spPr>
    </c:plotArea>
    <c:plotVisOnly val="1"/>
    <c:dispBlanksAs val="zero"/>
    <c:showDLblsOverMax val="0"/>
  </c:chart>
  <c:spPr>
    <a:noFill/>
    <a:ln w="9525">
      <a:noFill/>
    </a:ln>
  </c:spPr>
  <c:txPr>
    <a:bodyPr/>
    <a:lstStyle/>
    <a:p>
      <a:pPr>
        <a:defRPr sz="1125" b="0" i="0" u="none" strike="noStrike" baseline="0">
          <a:solidFill>
            <a:srgbClr val="000000"/>
          </a:solidFill>
          <a:latin typeface="Arial Cyr"/>
          <a:ea typeface="Arial Cyr"/>
          <a:cs typeface="Arial Cyr"/>
        </a:defRPr>
      </a:pPr>
      <a:endParaRPr lang="ru-RU"/>
    </a:p>
  </c:txPr>
  <c:externalData r:id="rId2">
    <c:autoUpdate val="0"/>
  </c:externalData>
  <c:userShapes r:id="rId3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sz="1800" b="1" baseline="0" dirty="0" smtClean="0">
                <a:effectLst/>
                <a:latin typeface="Times New Roman" pitchFamily="18" charset="0"/>
                <a:cs typeface="Times New Roman" pitchFamily="18" charset="0"/>
              </a:rPr>
              <a:t>Структура </a:t>
            </a:r>
            <a:r>
              <a:rPr lang="ru-RU" sz="1800" b="1" baseline="0" dirty="0" err="1" smtClean="0">
                <a:effectLst/>
                <a:latin typeface="Times New Roman" pitchFamily="18" charset="0"/>
                <a:cs typeface="Times New Roman" pitchFamily="18" charset="0"/>
              </a:rPr>
              <a:t>видатків</a:t>
            </a:r>
            <a:r>
              <a:rPr lang="ru-RU" sz="1800" b="1" baseline="0" dirty="0" smtClean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baseline="0" dirty="0" err="1" smtClean="0">
                <a:effectLst/>
                <a:latin typeface="Times New Roman" pitchFamily="18" charset="0"/>
                <a:cs typeface="Times New Roman" pitchFamily="18" charset="0"/>
              </a:rPr>
              <a:t>загального</a:t>
            </a:r>
            <a:r>
              <a:rPr lang="ru-RU" sz="1800" b="1" baseline="0" dirty="0" smtClean="0">
                <a:effectLst/>
                <a:latin typeface="Times New Roman" pitchFamily="18" charset="0"/>
                <a:cs typeface="Times New Roman" pitchFamily="18" charset="0"/>
              </a:rPr>
              <a:t> фонду бюджету</a:t>
            </a:r>
          </a:p>
          <a:p>
            <a:pPr>
              <a:defRPr/>
            </a:pPr>
            <a:r>
              <a:rPr lang="ru-RU" sz="1800" b="1" baseline="0" dirty="0" smtClean="0">
                <a:effectLst/>
                <a:latin typeface="Times New Roman" pitchFamily="18" charset="0"/>
                <a:cs typeface="Times New Roman" pitchFamily="18" charset="0"/>
              </a:rPr>
              <a:t> Новгород-</a:t>
            </a:r>
            <a:r>
              <a:rPr lang="ru-RU" sz="1800" b="1" baseline="0" dirty="0" err="1" smtClean="0">
                <a:effectLst/>
                <a:latin typeface="Times New Roman" pitchFamily="18" charset="0"/>
                <a:cs typeface="Times New Roman" pitchFamily="18" charset="0"/>
              </a:rPr>
              <a:t>Сіверської</a:t>
            </a:r>
            <a:r>
              <a:rPr lang="ru-RU" sz="1800" b="1" baseline="0" dirty="0" smtClean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baseline="0" dirty="0" err="1" smtClean="0">
                <a:effectLst/>
                <a:latin typeface="Times New Roman" pitchFamily="18" charset="0"/>
                <a:cs typeface="Times New Roman" pitchFamily="18" charset="0"/>
              </a:rPr>
              <a:t>міської</a:t>
            </a:r>
            <a:r>
              <a:rPr lang="ru-RU" sz="1800" b="1" baseline="0" dirty="0" smtClean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baseline="0" dirty="0" err="1" smtClean="0">
                <a:effectLst/>
                <a:latin typeface="Times New Roman" pitchFamily="18" charset="0"/>
                <a:cs typeface="Times New Roman" pitchFamily="18" charset="0"/>
              </a:rPr>
              <a:t>територіальної</a:t>
            </a:r>
            <a:r>
              <a:rPr lang="ru-RU" sz="1800" b="1" baseline="0" dirty="0" smtClean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baseline="0" dirty="0" err="1" smtClean="0">
                <a:effectLst/>
                <a:latin typeface="Times New Roman" pitchFamily="18" charset="0"/>
                <a:cs typeface="Times New Roman" pitchFamily="18" charset="0"/>
              </a:rPr>
              <a:t>громади</a:t>
            </a:r>
            <a:r>
              <a:rPr lang="ru-RU" sz="1800" b="1" baseline="0" dirty="0" smtClean="0">
                <a:effectLst/>
                <a:latin typeface="Times New Roman" pitchFamily="18" charset="0"/>
                <a:cs typeface="Times New Roman" pitchFamily="18" charset="0"/>
              </a:rPr>
              <a:t> за 2024 </a:t>
            </a:r>
            <a:r>
              <a:rPr lang="ru-RU" sz="1800" b="1" baseline="0" dirty="0" err="1" smtClean="0">
                <a:effectLst/>
                <a:latin typeface="Times New Roman" pitchFamily="18" charset="0"/>
                <a:cs typeface="Times New Roman" pitchFamily="18" charset="0"/>
              </a:rPr>
              <a:t>рік</a:t>
            </a:r>
            <a:r>
              <a:rPr lang="ru-RU" sz="1800" b="1" baseline="0" dirty="0" smtClean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effectLst/>
              <a:latin typeface="Times New Roman" pitchFamily="18" charset="0"/>
              <a:cs typeface="Times New Roman" pitchFamily="18" charset="0"/>
            </a:endParaRPr>
          </a:p>
        </c:rich>
      </c:tx>
      <c:overlay val="0"/>
    </c:title>
    <c:autoTitleDeleted val="0"/>
    <c:view3D>
      <c:rotX val="15"/>
      <c:rotY val="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9.9388623477411508E-2"/>
          <c:y val="0.20035933929477362"/>
          <c:w val="0.82188042692371099"/>
          <c:h val="0.72104862766835087"/>
        </c:manualLayout>
      </c:layout>
      <c:pie3DChart>
        <c:varyColors val="1"/>
        <c:ser>
          <c:idx val="0"/>
          <c:order val="0"/>
          <c:spPr>
            <a:solidFill>
              <a:srgbClr val="9999FF"/>
            </a:solidFill>
            <a:ln w="12700">
              <a:solidFill>
                <a:srgbClr val="000000"/>
              </a:solidFill>
              <a:prstDash val="solid"/>
            </a:ln>
          </c:spPr>
          <c:explosion val="5"/>
          <c:dPt>
            <c:idx val="1"/>
            <c:bubble3D val="0"/>
            <c:spPr>
              <a:solidFill>
                <a:srgbClr val="993366"/>
              </a:solidFill>
              <a:ln w="12700">
                <a:solidFill>
                  <a:srgbClr val="000000"/>
                </a:solidFill>
                <a:prstDash val="solid"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0-F47C-4865-90A8-C98632A09A15}"/>
              </c:ext>
            </c:extLst>
          </c:dPt>
          <c:dPt>
            <c:idx val="2"/>
            <c:bubble3D val="0"/>
            <c:spPr>
              <a:solidFill>
                <a:srgbClr val="FFFFCC"/>
              </a:solidFill>
              <a:ln w="12700">
                <a:solidFill>
                  <a:srgbClr val="000000"/>
                </a:solidFill>
                <a:prstDash val="solid"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F47C-4865-90A8-C98632A09A15}"/>
              </c:ext>
            </c:extLst>
          </c:dPt>
          <c:dPt>
            <c:idx val="3"/>
            <c:bubble3D val="0"/>
            <c:spPr>
              <a:solidFill>
                <a:srgbClr val="CCFFFF"/>
              </a:solidFill>
              <a:ln w="12700">
                <a:solidFill>
                  <a:srgbClr val="000000"/>
                </a:solidFill>
                <a:prstDash val="solid"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F47C-4865-90A8-C98632A09A15}"/>
              </c:ext>
            </c:extLst>
          </c:dPt>
          <c:dPt>
            <c:idx val="4"/>
            <c:bubble3D val="0"/>
            <c:spPr>
              <a:solidFill>
                <a:srgbClr val="660066"/>
              </a:solidFill>
              <a:ln w="12700">
                <a:solidFill>
                  <a:srgbClr val="000000"/>
                </a:solidFill>
                <a:prstDash val="solid"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F47C-4865-90A8-C98632A09A15}"/>
              </c:ext>
            </c:extLst>
          </c:dPt>
          <c:dPt>
            <c:idx val="5"/>
            <c:bubble3D val="0"/>
            <c:spPr>
              <a:solidFill>
                <a:srgbClr val="FF8080"/>
              </a:solidFill>
              <a:ln w="12700">
                <a:solidFill>
                  <a:srgbClr val="000000"/>
                </a:solidFill>
                <a:prstDash val="solid"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F47C-4865-90A8-C98632A09A15}"/>
              </c:ext>
            </c:extLst>
          </c:dPt>
          <c:dPt>
            <c:idx val="6"/>
            <c:bubble3D val="0"/>
            <c:spPr>
              <a:solidFill>
                <a:srgbClr val="0066CC"/>
              </a:solidFill>
              <a:ln w="12700">
                <a:solidFill>
                  <a:srgbClr val="000000"/>
                </a:solidFill>
                <a:prstDash val="solid"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F47C-4865-90A8-C98632A09A15}"/>
              </c:ext>
            </c:extLst>
          </c:dPt>
          <c:dPt>
            <c:idx val="7"/>
            <c:bubble3D val="0"/>
            <c:spPr>
              <a:solidFill>
                <a:srgbClr val="CCCCFF"/>
              </a:solidFill>
              <a:ln w="12700">
                <a:solidFill>
                  <a:srgbClr val="000000"/>
                </a:solidFill>
                <a:prstDash val="solid"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6-F47C-4865-90A8-C98632A09A15}"/>
              </c:ext>
            </c:extLst>
          </c:dPt>
          <c:dLbls>
            <c:dLbl>
              <c:idx val="0"/>
              <c:layout>
                <c:manualLayout>
                  <c:x val="-0.17134692332529064"/>
                  <c:y val="-0.2103263156552454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Оплата </a:t>
                    </a:r>
                    <a:r>
                      <a:rPr lang="ru-RU" dirty="0" err="1" smtClean="0"/>
                      <a:t>праці</a:t>
                    </a:r>
                    <a:r>
                      <a:rPr lang="ru-RU" dirty="0" smtClean="0"/>
                      <a:t> і </a:t>
                    </a:r>
                    <a:r>
                      <a:rPr lang="ru-RU" dirty="0" err="1" smtClean="0"/>
                      <a:t>нарахування</a:t>
                    </a:r>
                    <a:r>
                      <a:rPr lang="ru-RU" dirty="0" smtClean="0"/>
                      <a:t> на </a:t>
                    </a:r>
                    <a:r>
                      <a:rPr lang="ru-RU" dirty="0" err="1" smtClean="0"/>
                      <a:t>заробітну</a:t>
                    </a:r>
                    <a:r>
                      <a:rPr lang="ru-RU" dirty="0" smtClean="0"/>
                      <a:t> плату</a:t>
                    </a:r>
                  </a:p>
                  <a:p>
                    <a:r>
                      <a:rPr lang="ru-RU" dirty="0" smtClean="0"/>
                      <a:t>165 678,0 </a:t>
                    </a:r>
                    <a:r>
                      <a:rPr lang="ru-RU" dirty="0" err="1" smtClean="0"/>
                      <a:t>тис.грн</a:t>
                    </a:r>
                    <a:r>
                      <a:rPr lang="ru-RU" dirty="0" smtClean="0"/>
                      <a:t>;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74,8%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</c:dLbl>
            <c:dLbl>
              <c:idx val="1"/>
              <c:layout>
                <c:manualLayout>
                  <c:x val="0.21648022283332896"/>
                  <c:y val="0.17338371164143421"/>
                </c:manualLayout>
              </c:layout>
              <c:tx>
                <c:rich>
                  <a:bodyPr/>
                  <a:lstStyle/>
                  <a:p>
                    <a:r>
                      <a:rPr lang="ru-RU" dirty="0" err="1" smtClean="0"/>
                      <a:t>Соціальне</a:t>
                    </a:r>
                    <a:r>
                      <a:rPr lang="ru-RU" dirty="0" smtClean="0"/>
                      <a:t> </a:t>
                    </a:r>
                    <a:r>
                      <a:rPr lang="ru-RU" dirty="0" err="1" smtClean="0"/>
                      <a:t>забезпечення</a:t>
                    </a:r>
                    <a:endParaRPr lang="ru-RU" dirty="0" smtClean="0"/>
                  </a:p>
                  <a:p>
                    <a:r>
                      <a:rPr lang="ru-RU" dirty="0" smtClean="0"/>
                      <a:t>3 180,6 </a:t>
                    </a:r>
                    <a:r>
                      <a:rPr lang="ru-RU" dirty="0" err="1" smtClean="0"/>
                      <a:t>тис.грн</a:t>
                    </a:r>
                    <a:r>
                      <a:rPr lang="ru-RU" dirty="0" smtClean="0"/>
                      <a:t>; </a:t>
                    </a:r>
                  </a:p>
                  <a:p>
                    <a:r>
                      <a:rPr lang="ru-RU" dirty="0" smtClean="0"/>
                      <a:t>1,4%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</c:dLbl>
            <c:dLbl>
              <c:idx val="2"/>
              <c:layout>
                <c:manualLayout>
                  <c:x val="5.0845901299305933E-2"/>
                  <c:y val="0.23593041065756895"/>
                </c:manualLayout>
              </c:layout>
              <c:tx>
                <c:rich>
                  <a:bodyPr/>
                  <a:lstStyle/>
                  <a:p>
                    <a:r>
                      <a:rPr lang="ru-RU" sz="1200" b="0" i="0" baseline="0" dirty="0" err="1" smtClean="0">
                        <a:effectLst/>
                      </a:rPr>
                      <a:t>Медикаменти</a:t>
                    </a:r>
                    <a:r>
                      <a:rPr lang="ru-RU" sz="1200" b="0" i="0" baseline="0" dirty="0" smtClean="0">
                        <a:effectLst/>
                      </a:rPr>
                      <a:t>, </a:t>
                    </a:r>
                    <a:endParaRPr lang="ru-RU" sz="1200" dirty="0" smtClean="0">
                      <a:effectLst/>
                    </a:endParaRPr>
                  </a:p>
                  <a:p>
                    <a:r>
                      <a:rPr lang="ru-RU" sz="1200" b="0" i="0" baseline="0" dirty="0" err="1" smtClean="0">
                        <a:effectLst/>
                      </a:rPr>
                      <a:t>продукти</a:t>
                    </a:r>
                    <a:r>
                      <a:rPr lang="ru-RU" sz="1200" b="0" i="0" baseline="0" dirty="0" smtClean="0">
                        <a:effectLst/>
                      </a:rPr>
                      <a:t> </a:t>
                    </a:r>
                    <a:r>
                      <a:rPr lang="ru-RU" sz="1200" b="0" i="0" baseline="0" dirty="0" err="1" smtClean="0">
                        <a:effectLst/>
                      </a:rPr>
                      <a:t>харчування</a:t>
                    </a:r>
                    <a:endParaRPr lang="ru-RU" sz="1200" dirty="0" smtClean="0">
                      <a:effectLst/>
                    </a:endParaRPr>
                  </a:p>
                  <a:p>
                    <a:r>
                      <a:rPr lang="ru-RU" sz="1200" b="0" i="0" baseline="0" dirty="0" smtClean="0">
                        <a:effectLst/>
                      </a:rPr>
                      <a:t>1 100,1 </a:t>
                    </a:r>
                    <a:r>
                      <a:rPr lang="ru-RU" sz="1200" b="0" i="0" baseline="0" dirty="0" err="1" smtClean="0">
                        <a:effectLst/>
                      </a:rPr>
                      <a:t>тис.грн</a:t>
                    </a:r>
                    <a:r>
                      <a:rPr lang="ru-RU" sz="1200" b="0" i="0" baseline="0" dirty="0" smtClean="0">
                        <a:effectLst/>
                      </a:rPr>
                      <a:t/>
                    </a:r>
                    <a:br>
                      <a:rPr lang="ru-RU" sz="1200" b="0" i="0" baseline="0" dirty="0" smtClean="0">
                        <a:effectLst/>
                      </a:rPr>
                    </a:br>
                    <a:r>
                      <a:rPr lang="ru-RU" sz="1200" b="0" i="0" baseline="0" dirty="0" smtClean="0">
                        <a:effectLst/>
                      </a:rPr>
                      <a:t>0,5%</a:t>
                    </a:r>
                    <a:endParaRPr lang="ru-RU" sz="1200" dirty="0">
                      <a:effectLst/>
                    </a:endParaRP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</c:dLbl>
            <c:dLbl>
              <c:idx val="3"/>
              <c:layout>
                <c:manualLayout>
                  <c:x val="7.8949957637850779E-4"/>
                  <c:y val="8.1581415724508041E-2"/>
                </c:manualLayout>
              </c:layout>
              <c:tx>
                <c:rich>
                  <a:bodyPr/>
                  <a:lstStyle/>
                  <a:p>
                    <a:r>
                      <a:rPr lang="ru-RU" sz="1200" b="0" i="0" baseline="0" dirty="0" err="1" smtClean="0">
                        <a:effectLst/>
                      </a:rPr>
                      <a:t>Придбання</a:t>
                    </a:r>
                    <a:r>
                      <a:rPr lang="ru-RU" sz="1200" b="0" i="0" baseline="0" dirty="0" smtClean="0">
                        <a:effectLst/>
                      </a:rPr>
                      <a:t> </a:t>
                    </a:r>
                    <a:r>
                      <a:rPr lang="ru-RU" sz="1200" b="0" i="0" baseline="0" dirty="0" err="1" smtClean="0">
                        <a:effectLst/>
                      </a:rPr>
                      <a:t>предметів</a:t>
                    </a:r>
                    <a:r>
                      <a:rPr lang="ru-RU" sz="1200" b="0" i="0" baseline="0" dirty="0" smtClean="0">
                        <a:effectLst/>
                      </a:rPr>
                      <a:t>,</a:t>
                    </a:r>
                    <a:endParaRPr lang="ru-RU" sz="1200" dirty="0" smtClean="0">
                      <a:effectLst/>
                    </a:endParaRPr>
                  </a:p>
                  <a:p>
                    <a:r>
                      <a:rPr lang="ru-RU" sz="1200" b="0" i="0" baseline="0" dirty="0" err="1" smtClean="0">
                        <a:effectLst/>
                      </a:rPr>
                      <a:t>матеріалів</a:t>
                    </a:r>
                    <a:r>
                      <a:rPr lang="ru-RU" sz="1200" b="0" i="0" baseline="0" dirty="0" smtClean="0">
                        <a:effectLst/>
                      </a:rPr>
                      <a:t>, </a:t>
                    </a:r>
                    <a:r>
                      <a:rPr lang="ru-RU" sz="1200" b="0" i="0" baseline="0" dirty="0" err="1" smtClean="0">
                        <a:effectLst/>
                      </a:rPr>
                      <a:t>обладнання</a:t>
                    </a:r>
                    <a:r>
                      <a:rPr lang="ru-RU" sz="1200" b="0" i="0" baseline="0" dirty="0" smtClean="0">
                        <a:effectLst/>
                      </a:rPr>
                      <a:t>, </a:t>
                    </a:r>
                    <a:r>
                      <a:rPr lang="ru-RU" sz="1200" b="0" i="0" baseline="0" dirty="0" err="1" smtClean="0">
                        <a:effectLst/>
                      </a:rPr>
                      <a:t>інвентарю</a:t>
                    </a:r>
                    <a:r>
                      <a:rPr lang="ru-RU" sz="1200" b="0" i="0" baseline="0" dirty="0" smtClean="0">
                        <a:effectLst/>
                      </a:rPr>
                      <a:t>; оплата </a:t>
                    </a:r>
                    <a:r>
                      <a:rPr lang="ru-RU" sz="1200" b="0" i="0" baseline="0" dirty="0" err="1" smtClean="0">
                        <a:effectLst/>
                      </a:rPr>
                      <a:t>послуг</a:t>
                    </a:r>
                    <a:endParaRPr lang="ru-RU" sz="1200" dirty="0" smtClean="0">
                      <a:effectLst/>
                    </a:endParaRPr>
                  </a:p>
                  <a:p>
                    <a:r>
                      <a:rPr lang="ru-RU" sz="1200" b="0" i="0" baseline="0" dirty="0" smtClean="0">
                        <a:effectLst/>
                      </a:rPr>
                      <a:t>15 269,3 </a:t>
                    </a:r>
                    <a:r>
                      <a:rPr lang="ru-RU" sz="1200" b="0" i="0" baseline="0" dirty="0" err="1" smtClean="0">
                        <a:effectLst/>
                      </a:rPr>
                      <a:t>тис.грн</a:t>
                    </a:r>
                    <a:r>
                      <a:rPr lang="ru-RU" sz="1200" b="0" i="0" baseline="0" dirty="0" smtClean="0">
                        <a:effectLst/>
                      </a:rPr>
                      <a:t/>
                    </a:r>
                    <a:br>
                      <a:rPr lang="ru-RU" sz="1200" b="0" i="0" baseline="0" dirty="0" smtClean="0">
                        <a:effectLst/>
                      </a:rPr>
                    </a:br>
                    <a:r>
                      <a:rPr lang="ru-RU" sz="1200" b="0" i="0" baseline="0" dirty="0" smtClean="0">
                        <a:effectLst/>
                      </a:rPr>
                      <a:t>6,9%</a:t>
                    </a:r>
                    <a:endParaRPr lang="ru-RU" sz="1200" dirty="0">
                      <a:effectLst/>
                    </a:endParaRP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</c:dLbl>
            <c:dLbl>
              <c:idx val="4"/>
              <c:delete val="1"/>
            </c:dLbl>
            <c:dLbl>
              <c:idx val="5"/>
              <c:layout>
                <c:manualLayout>
                  <c:x val="7.7588038811795698E-2"/>
                  <c:y val="-0.30033078520203915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Оплата </a:t>
                    </a:r>
                    <a:r>
                      <a:rPr lang="ru-RU" dirty="0" err="1" smtClean="0"/>
                      <a:t>комунальних</a:t>
                    </a:r>
                    <a:r>
                      <a:rPr lang="ru-RU" dirty="0" smtClean="0"/>
                      <a:t> </a:t>
                    </a:r>
                    <a:r>
                      <a:rPr lang="ru-RU" dirty="0" err="1" smtClean="0"/>
                      <a:t>послуг</a:t>
                    </a:r>
                    <a:r>
                      <a:rPr lang="ru-RU" dirty="0" smtClean="0"/>
                      <a:t> та </a:t>
                    </a:r>
                    <a:r>
                      <a:rPr lang="ru-RU" dirty="0" err="1" smtClean="0"/>
                      <a:t>енргоносіїв</a:t>
                    </a:r>
                    <a:endParaRPr lang="ru-RU" dirty="0" smtClean="0"/>
                  </a:p>
                  <a:p>
                    <a:r>
                      <a:rPr lang="ru-RU" dirty="0" smtClean="0"/>
                      <a:t>16 377,3 </a:t>
                    </a:r>
                    <a:r>
                      <a:rPr lang="ru-RU" dirty="0" err="1" smtClean="0"/>
                      <a:t>тис.грн</a:t>
                    </a:r>
                    <a:r>
                      <a:rPr lang="ru-RU" dirty="0" smtClean="0"/>
                      <a:t>;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7,4%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</c:dLbl>
            <c:dLbl>
              <c:idx val="6"/>
              <c:layout>
                <c:manualLayout>
                  <c:x val="0.21653262221982622"/>
                  <c:y val="-0.16370953982714848"/>
                </c:manualLayout>
              </c:layout>
              <c:tx>
                <c:rich>
                  <a:bodyPr/>
                  <a:lstStyle/>
                  <a:p>
                    <a:r>
                      <a:rPr lang="ru-RU" dirty="0" err="1" smtClean="0"/>
                      <a:t>Поточні</a:t>
                    </a:r>
                    <a:r>
                      <a:rPr lang="ru-RU" dirty="0" smtClean="0"/>
                      <a:t> і </a:t>
                    </a:r>
                    <a:r>
                      <a:rPr lang="ru-RU" dirty="0" err="1" smtClean="0"/>
                      <a:t>капітальні</a:t>
                    </a:r>
                    <a:r>
                      <a:rPr lang="ru-RU" dirty="0" smtClean="0"/>
                      <a:t> </a:t>
                    </a:r>
                    <a:r>
                      <a:rPr lang="ru-RU" dirty="0" err="1" smtClean="0"/>
                      <a:t>трансферти</a:t>
                    </a:r>
                    <a:endParaRPr lang="ru-RU" dirty="0" smtClean="0"/>
                  </a:p>
                  <a:p>
                    <a:r>
                      <a:rPr lang="uk-UA" dirty="0" smtClean="0"/>
                      <a:t>18 987,5 </a:t>
                    </a:r>
                    <a:r>
                      <a:rPr lang="uk-UA" dirty="0" err="1" smtClean="0"/>
                      <a:t>тис.грн</a:t>
                    </a:r>
                    <a:r>
                      <a:rPr lang="uk-UA" dirty="0" smtClean="0"/>
                      <a:t>;</a:t>
                    </a:r>
                    <a:endParaRPr lang="ru-RU" dirty="0" smtClean="0"/>
                  </a:p>
                  <a:p>
                    <a:r>
                      <a:rPr lang="ru-RU" dirty="0" smtClean="0"/>
                      <a:t>8,6%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</c:dLbl>
            <c:dLbl>
              <c:idx val="7"/>
              <c:layout>
                <c:manualLayout>
                  <c:x val="0.23113357765467085"/>
                  <c:y val="-0.12926804190107305"/>
                </c:manualLayout>
              </c:layout>
              <c:tx>
                <c:rich>
                  <a:bodyPr/>
                  <a:lstStyle/>
                  <a:p>
                    <a:r>
                      <a:rPr lang="ru-RU" dirty="0" err="1"/>
                      <a:t>Інші</a:t>
                    </a:r>
                    <a:r>
                      <a:rPr lang="ru-RU" dirty="0"/>
                      <a:t> </a:t>
                    </a:r>
                    <a:r>
                      <a:rPr lang="ru-RU" dirty="0" err="1" smtClean="0"/>
                      <a:t>видатки</a:t>
                    </a:r>
                    <a:endParaRPr lang="ru-RU" dirty="0" smtClean="0"/>
                  </a:p>
                  <a:p>
                    <a:r>
                      <a:rPr lang="ru-RU" dirty="0" smtClean="0"/>
                      <a:t>829,5 </a:t>
                    </a:r>
                    <a:r>
                      <a:rPr lang="ru-RU" dirty="0" err="1" smtClean="0"/>
                      <a:t>тис.грн</a:t>
                    </a:r>
                    <a:r>
                      <a:rPr lang="ru-RU" dirty="0" smtClean="0"/>
                      <a:t>;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0,4%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</c:dLbl>
            <c:numFmt formatCode="0.0%" sourceLinked="0"/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0" i="0" u="none" strike="noStrike" baseline="0">
                    <a:solidFill>
                      <a:srgbClr val="000000"/>
                    </a:solidFill>
                    <a:latin typeface="Times New Roman" pitchFamily="18" charset="0"/>
                    <a:ea typeface="Arial Cyr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eparator>
</c:separator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Лист1!$A$3:$A$10</c:f>
              <c:strCache>
                <c:ptCount val="8"/>
                <c:pt idx="0">
                  <c:v>Заробітна плата з нарахуваннями</c:v>
                </c:pt>
                <c:pt idx="1">
                  <c:v>Соціальні виплати населенню</c:v>
                </c:pt>
                <c:pt idx="2">
                  <c:v>Продукти харчування</c:v>
                </c:pt>
                <c:pt idx="3">
                  <c:v>Медикаменти</c:v>
                </c:pt>
                <c:pt idx="4">
                  <c:v>Енергоносії</c:v>
                </c:pt>
                <c:pt idx="5">
                  <c:v>Придбання матеріалів, облпднання і оплата послуг</c:v>
                </c:pt>
                <c:pt idx="6">
                  <c:v>Трансферти підприємствам</c:v>
                </c:pt>
                <c:pt idx="7">
                  <c:v>Інші видатки</c:v>
                </c:pt>
              </c:strCache>
            </c:strRef>
          </c:cat>
          <c:val>
            <c:numRef>
              <c:f>Лист1!$B$3:$B$10</c:f>
              <c:numCache>
                <c:formatCode>General</c:formatCode>
                <c:ptCount val="8"/>
                <c:pt idx="0">
                  <c:v>499.6</c:v>
                </c:pt>
                <c:pt idx="1">
                  <c:v>19.5</c:v>
                </c:pt>
                <c:pt idx="2">
                  <c:v>13</c:v>
                </c:pt>
                <c:pt idx="3">
                  <c:v>0.60000000000000042</c:v>
                </c:pt>
                <c:pt idx="4">
                  <c:v>49.3</c:v>
                </c:pt>
                <c:pt idx="5">
                  <c:v>64.599999999999994</c:v>
                </c:pt>
                <c:pt idx="6">
                  <c:v>125.4</c:v>
                </c:pt>
                <c:pt idx="7">
                  <c:v>1.8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F47C-4865-90A8-C98632A09A15}"/>
            </c:ext>
          </c:extLst>
        </c:ser>
        <c:ser>
          <c:idx val="1"/>
          <c:order val="1"/>
          <c:spPr>
            <a:solidFill>
              <a:srgbClr val="993366"/>
            </a:solidFill>
            <a:ln w="12700">
              <a:solidFill>
                <a:srgbClr val="000000"/>
              </a:solidFill>
              <a:prstDash val="solid"/>
            </a:ln>
          </c:spPr>
          <c:explosion val="5"/>
          <c:dPt>
            <c:idx val="0"/>
            <c:bubble3D val="0"/>
            <c:spPr>
              <a:solidFill>
                <a:srgbClr val="9999FF"/>
              </a:solidFill>
              <a:ln w="12700">
                <a:solidFill>
                  <a:srgbClr val="000000"/>
                </a:solidFill>
                <a:prstDash val="solid"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F47C-4865-90A8-C98632A09A15}"/>
              </c:ext>
            </c:extLst>
          </c:dPt>
          <c:dPt>
            <c:idx val="2"/>
            <c:bubble3D val="0"/>
            <c:spPr>
              <a:solidFill>
                <a:srgbClr val="FFFFCC"/>
              </a:solidFill>
              <a:ln w="12700">
                <a:solidFill>
                  <a:srgbClr val="000000"/>
                </a:solidFill>
                <a:prstDash val="solid"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A-F47C-4865-90A8-C98632A09A15}"/>
              </c:ext>
            </c:extLst>
          </c:dPt>
          <c:dPt>
            <c:idx val="3"/>
            <c:bubble3D val="0"/>
            <c:spPr>
              <a:solidFill>
                <a:srgbClr val="CCFFFF"/>
              </a:solidFill>
              <a:ln w="12700">
                <a:solidFill>
                  <a:srgbClr val="000000"/>
                </a:solidFill>
                <a:prstDash val="solid"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F47C-4865-90A8-C98632A09A15}"/>
              </c:ext>
            </c:extLst>
          </c:dPt>
          <c:dPt>
            <c:idx val="4"/>
            <c:bubble3D val="0"/>
            <c:spPr>
              <a:solidFill>
                <a:srgbClr val="660066"/>
              </a:solidFill>
              <a:ln w="12700">
                <a:solidFill>
                  <a:srgbClr val="000000"/>
                </a:solidFill>
                <a:prstDash val="solid"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C-F47C-4865-90A8-C98632A09A15}"/>
              </c:ext>
            </c:extLst>
          </c:dPt>
          <c:dPt>
            <c:idx val="5"/>
            <c:bubble3D val="0"/>
            <c:spPr>
              <a:solidFill>
                <a:srgbClr val="FF8080"/>
              </a:solidFill>
              <a:ln w="12700">
                <a:solidFill>
                  <a:srgbClr val="000000"/>
                </a:solidFill>
                <a:prstDash val="solid"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F47C-4865-90A8-C98632A09A15}"/>
              </c:ext>
            </c:extLst>
          </c:dPt>
          <c:dPt>
            <c:idx val="6"/>
            <c:bubble3D val="0"/>
            <c:spPr>
              <a:solidFill>
                <a:srgbClr val="0066CC"/>
              </a:solidFill>
              <a:ln w="12700">
                <a:solidFill>
                  <a:srgbClr val="000000"/>
                </a:solidFill>
                <a:prstDash val="solid"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E-F47C-4865-90A8-C98632A09A15}"/>
              </c:ext>
            </c:extLst>
          </c:dPt>
          <c:dPt>
            <c:idx val="7"/>
            <c:bubble3D val="0"/>
            <c:spPr>
              <a:solidFill>
                <a:srgbClr val="CCCCFF"/>
              </a:solidFill>
              <a:ln w="12700">
                <a:solidFill>
                  <a:srgbClr val="000000"/>
                </a:solidFill>
                <a:prstDash val="solid"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F-F47C-4865-90A8-C98632A09A15}"/>
              </c:ext>
            </c:extLst>
          </c:dPt>
          <c:dLbls>
            <c:numFmt formatCode="0%" sourceLinked="0"/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125" b="0" i="0" u="none" strike="noStrike" baseline="0">
                    <a:solidFill>
                      <a:srgbClr val="000000"/>
                    </a:solidFill>
                    <a:latin typeface="Arial Cyr"/>
                    <a:ea typeface="Arial Cyr"/>
                    <a:cs typeface="Arial Cyr"/>
                  </a:defRPr>
                </a:pPr>
                <a:endParaRPr lang="ru-RU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eparator>
</c:separator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Лист1!$A$3:$A$10</c:f>
              <c:strCache>
                <c:ptCount val="8"/>
                <c:pt idx="0">
                  <c:v>Заробітна плата з нарахуваннями</c:v>
                </c:pt>
                <c:pt idx="1">
                  <c:v>Соціальні виплати населенню</c:v>
                </c:pt>
                <c:pt idx="2">
                  <c:v>Продукти харчування</c:v>
                </c:pt>
                <c:pt idx="3">
                  <c:v>Медикаменти</c:v>
                </c:pt>
                <c:pt idx="4">
                  <c:v>Енергоносії</c:v>
                </c:pt>
                <c:pt idx="5">
                  <c:v>Придбання матеріалів, облпднання і оплата послуг</c:v>
                </c:pt>
                <c:pt idx="6">
                  <c:v>Трансферти підприємствам</c:v>
                </c:pt>
                <c:pt idx="7">
                  <c:v>Інші видатки</c:v>
                </c:pt>
              </c:strCache>
            </c:strRef>
          </c:cat>
          <c:val>
            <c:numRef>
              <c:f>Лист1!$C$3:$C$10</c:f>
              <c:numCache>
                <c:formatCode>0.0</c:formatCode>
                <c:ptCount val="8"/>
                <c:pt idx="0">
                  <c:v>64.564486947531648</c:v>
                </c:pt>
                <c:pt idx="1">
                  <c:v>2.5200310157663499</c:v>
                </c:pt>
                <c:pt idx="2">
                  <c:v>1.6800206771775654</c:v>
                </c:pt>
                <c:pt idx="3">
                  <c:v>7.7539415869733841E-2</c:v>
                </c:pt>
                <c:pt idx="4">
                  <c:v>6.3711553372964538</c:v>
                </c:pt>
                <c:pt idx="5">
                  <c:v>8.3484104419746679</c:v>
                </c:pt>
                <c:pt idx="6">
                  <c:v>16.205737916774332</c:v>
                </c:pt>
                <c:pt idx="7">
                  <c:v>0.23261824760920141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0-F47C-4865-90A8-C98632A09A15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eparator>
</c:separator>
          <c:showLeaderLines val="1"/>
        </c:dLbls>
      </c:pie3DChart>
      <c:spPr>
        <a:noFill/>
        <a:ln w="25400">
          <a:noFill/>
        </a:ln>
      </c:spPr>
    </c:plotArea>
    <c:plotVisOnly val="1"/>
    <c:dispBlanksAs val="zero"/>
    <c:showDLblsOverMax val="0"/>
  </c:chart>
  <c:spPr>
    <a:noFill/>
    <a:ln w="9525">
      <a:noFill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 Cyr"/>
          <a:ea typeface="Arial Cyr"/>
          <a:cs typeface="Arial Cyr"/>
        </a:defRPr>
      </a:pPr>
      <a:endParaRPr lang="ru-RU"/>
    </a:p>
  </c:txPr>
  <c:externalData r:id="rId2">
    <c:autoUpdate val="0"/>
  </c:externalData>
  <c:userShapes r:id="rId3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9886909767347045"/>
          <c:y val="0.17254376260818638"/>
          <c:w val="0.51362722863525556"/>
          <c:h val="0.73543914448710435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2024 рік</c:v>
                </c:pt>
              </c:strCache>
            </c:strRef>
          </c:tx>
          <c:invertIfNegative val="0"/>
          <c:dLbls>
            <c:dLbl>
              <c:idx val="1"/>
              <c:layout>
                <c:manualLayout>
                  <c:x val="-6.4724919093851136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4.3149946062567418E-3"/>
                  <c:y val="1.101928374655647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6.4724919093851136E-3"/>
                  <c:y val="1.469237832874196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Лист1!$A$2:$A$6</c:f>
              <c:strCache>
                <c:ptCount val="5"/>
                <c:pt idx="0">
                  <c:v>Забезпечення діяльності палаців і будинків культури, клубів, центрів дозвілля та інших клубнизх закладів</c:v>
                </c:pt>
                <c:pt idx="1">
                  <c:v>Забезпечення діяльності бібліотек</c:v>
                </c:pt>
                <c:pt idx="2">
                  <c:v>Забезпечення діяльності інших закладів в галузі культури і мистецтва</c:v>
                </c:pt>
                <c:pt idx="3">
                  <c:v>Інші заходи в галузі культура і мистецтво</c:v>
                </c:pt>
                <c:pt idx="4">
                  <c:v>Всього видатків</c:v>
                </c:pt>
              </c:strCache>
            </c:strRef>
          </c:cat>
          <c:val>
            <c:numRef>
              <c:f>Лист1!$B$2:$B$6</c:f>
              <c:numCache>
                <c:formatCode>#,##0.0</c:formatCode>
                <c:ptCount val="5"/>
                <c:pt idx="0">
                  <c:v>8601</c:v>
                </c:pt>
                <c:pt idx="1">
                  <c:v>3423.4</c:v>
                </c:pt>
                <c:pt idx="2">
                  <c:v>789.2</c:v>
                </c:pt>
                <c:pt idx="3">
                  <c:v>80.400000000000006</c:v>
                </c:pt>
                <c:pt idx="4">
                  <c:v>12894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2023 рік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-6.6989441853748076E-3"/>
                  <c:y val="-1.1019283746556474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7.5580358280457659E-3"/>
                  <c:y val="-1.8365472910927456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8.4332662300707559E-3"/>
                  <c:y val="0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9.0076361813996551E-3"/>
                  <c:y val="-1.8365472910927456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Лист1!$A$2:$A$6</c:f>
              <c:strCache>
                <c:ptCount val="5"/>
                <c:pt idx="0">
                  <c:v>Забезпечення діяльності палаців і будинків культури, клубів, центрів дозвілля та інших клубнизх закладів</c:v>
                </c:pt>
                <c:pt idx="1">
                  <c:v>Забезпечення діяльності бібліотек</c:v>
                </c:pt>
                <c:pt idx="2">
                  <c:v>Забезпечення діяльності інших закладів в галузі культури і мистецтва</c:v>
                </c:pt>
                <c:pt idx="3">
                  <c:v>Інші заходи в галузі культура і мистецтво</c:v>
                </c:pt>
                <c:pt idx="4">
                  <c:v>Всього видатків</c:v>
                </c:pt>
              </c:strCache>
            </c:strRef>
          </c:cat>
          <c:val>
            <c:numRef>
              <c:f>Лист1!$C$2:$C$6</c:f>
              <c:numCache>
                <c:formatCode>0.0</c:formatCode>
                <c:ptCount val="5"/>
                <c:pt idx="0" formatCode="#,##0.0">
                  <c:v>7848.3</c:v>
                </c:pt>
                <c:pt idx="1">
                  <c:v>2986.8</c:v>
                </c:pt>
                <c:pt idx="2" formatCode="General">
                  <c:v>749.2</c:v>
                </c:pt>
                <c:pt idx="3" formatCode="General">
                  <c:v>124.6</c:v>
                </c:pt>
                <c:pt idx="4" formatCode="#,##0.0">
                  <c:v>11708.900000000001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40"/>
        <c:axId val="194936192"/>
        <c:axId val="194958464"/>
      </c:barChart>
      <c:catAx>
        <c:axId val="19493619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crossAx val="194958464"/>
        <c:crosses val="autoZero"/>
        <c:auto val="1"/>
        <c:lblAlgn val="ctr"/>
        <c:lblOffset val="100"/>
        <c:noMultiLvlLbl val="0"/>
      </c:catAx>
      <c:valAx>
        <c:axId val="194958464"/>
        <c:scaling>
          <c:orientation val="minMax"/>
          <c:max val="18000"/>
          <c:min val="0"/>
        </c:scaling>
        <c:delete val="0"/>
        <c:axPos val="b"/>
        <c:majorGridlines/>
        <c:numFmt formatCode="#,##0.0" sourceLinked="1"/>
        <c:majorTickMark val="none"/>
        <c:minorTickMark val="none"/>
        <c:tickLblPos val="nextTo"/>
        <c:crossAx val="194936192"/>
        <c:crosses val="autoZero"/>
        <c:crossBetween val="between"/>
        <c:majorUnit val="200000"/>
        <c:minorUnit val="6000"/>
      </c:valAx>
    </c:plotArea>
    <c:legend>
      <c:legendPos val="r"/>
      <c:overlay val="0"/>
    </c:legend>
    <c:plotVisOnly val="1"/>
    <c:dispBlanksAs val="gap"/>
    <c:showDLblsOverMax val="0"/>
  </c:chart>
  <c:externalData r:id="rId1">
    <c:autoUpdate val="0"/>
  </c:externalData>
</c:chartSpace>
</file>

<file path=ppt/diagrams/_rels/data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image" Target="../media/image2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697D1A5-546F-4DAB-BEEC-0CC98DEBA39F}" type="doc">
      <dgm:prSet loTypeId="urn:microsoft.com/office/officeart/2005/8/layout/radial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AF343156-7949-4708-BE4D-10A6C723CE8C}">
      <dgm:prSet phldrT="[Текст]" custT="1"/>
      <dgm:spPr>
        <a:solidFill>
          <a:srgbClr val="53EB6C"/>
        </a:solidFill>
      </dgm:spPr>
      <dgm:t>
        <a:bodyPr/>
        <a:lstStyle/>
        <a:p>
          <a:r>
            <a:rPr lang="uk-UA" sz="1200" dirty="0" smtClean="0">
              <a:solidFill>
                <a:schemeClr val="tx1"/>
              </a:solidFill>
            </a:rPr>
            <a:t>Доходи            150023740,89 </a:t>
          </a:r>
          <a:r>
            <a:rPr lang="uk-UA" sz="1200" dirty="0" err="1" smtClean="0">
              <a:solidFill>
                <a:schemeClr val="tx1"/>
              </a:solidFill>
            </a:rPr>
            <a:t>грн</a:t>
          </a:r>
          <a:endParaRPr lang="uk-UA" sz="1200" dirty="0">
            <a:solidFill>
              <a:schemeClr val="tx1"/>
            </a:solidFill>
          </a:endParaRPr>
        </a:p>
      </dgm:t>
    </dgm:pt>
    <dgm:pt modelId="{290F6197-EC1C-451F-BFA8-CA34C68D1FF0}" type="parTrans" cxnId="{D27E5006-3C60-48BD-9C11-C9B21417FBFC}">
      <dgm:prSet/>
      <dgm:spPr/>
      <dgm:t>
        <a:bodyPr/>
        <a:lstStyle/>
        <a:p>
          <a:endParaRPr lang="uk-UA"/>
        </a:p>
      </dgm:t>
    </dgm:pt>
    <dgm:pt modelId="{B483095D-E44D-4672-AF7B-BB1E72ED72DA}" type="sibTrans" cxnId="{D27E5006-3C60-48BD-9C11-C9B21417FBFC}">
      <dgm:prSet/>
      <dgm:spPr/>
      <dgm:t>
        <a:bodyPr/>
        <a:lstStyle/>
        <a:p>
          <a:endParaRPr lang="uk-UA"/>
        </a:p>
      </dgm:t>
    </dgm:pt>
    <dgm:pt modelId="{7F3828AB-A46F-46F9-A57F-DA4A8E0CEFE1}">
      <dgm:prSet phldrT="[Текст]" custT="1"/>
      <dgm:spPr>
        <a:solidFill>
          <a:srgbClr val="F5A9BB"/>
        </a:solidFill>
      </dgm:spPr>
      <dgm:t>
        <a:bodyPr/>
        <a:lstStyle/>
        <a:p>
          <a:r>
            <a:rPr lang="uk-UA" sz="1200" dirty="0" smtClean="0">
              <a:solidFill>
                <a:schemeClr val="tx1"/>
              </a:solidFill>
            </a:rPr>
            <a:t>ПДФО – 83581419,83 </a:t>
          </a:r>
          <a:r>
            <a:rPr lang="uk-UA" sz="1200" dirty="0" err="1" smtClean="0">
              <a:solidFill>
                <a:schemeClr val="tx1"/>
              </a:solidFill>
            </a:rPr>
            <a:t>грн</a:t>
          </a:r>
          <a:endParaRPr lang="uk-UA" sz="1200" dirty="0">
            <a:solidFill>
              <a:schemeClr val="tx1"/>
            </a:solidFill>
          </a:endParaRPr>
        </a:p>
      </dgm:t>
    </dgm:pt>
    <dgm:pt modelId="{830D5DD1-1655-40A9-B580-67155EADF634}" type="parTrans" cxnId="{D0917C81-9575-45B5-8336-81B41038A4B5}">
      <dgm:prSet/>
      <dgm:spPr/>
      <dgm:t>
        <a:bodyPr/>
        <a:lstStyle/>
        <a:p>
          <a:endParaRPr lang="uk-UA"/>
        </a:p>
      </dgm:t>
    </dgm:pt>
    <dgm:pt modelId="{693F71C3-6B1C-4D37-B697-D92BA2DB1768}" type="sibTrans" cxnId="{D0917C81-9575-45B5-8336-81B41038A4B5}">
      <dgm:prSet/>
      <dgm:spPr/>
      <dgm:t>
        <a:bodyPr/>
        <a:lstStyle/>
        <a:p>
          <a:endParaRPr lang="uk-UA"/>
        </a:p>
      </dgm:t>
    </dgm:pt>
    <dgm:pt modelId="{A32CF16C-0709-4B05-9349-22BA887FAE3D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uk-UA" sz="1200" dirty="0" smtClean="0">
              <a:solidFill>
                <a:schemeClr val="tx1"/>
              </a:solidFill>
            </a:rPr>
            <a:t>Податок на прибуток - 93866,78 </a:t>
          </a:r>
          <a:r>
            <a:rPr lang="uk-UA" sz="1200" dirty="0" err="1" smtClean="0">
              <a:solidFill>
                <a:schemeClr val="tx1"/>
              </a:solidFill>
            </a:rPr>
            <a:t>грн</a:t>
          </a:r>
          <a:endParaRPr lang="uk-UA" sz="1200" dirty="0">
            <a:solidFill>
              <a:schemeClr val="tx1"/>
            </a:solidFill>
          </a:endParaRPr>
        </a:p>
      </dgm:t>
    </dgm:pt>
    <dgm:pt modelId="{AED79A58-C1F2-49BC-95A4-85BA54220844}" type="parTrans" cxnId="{7130F216-2A97-4176-A99A-226B25E09E29}">
      <dgm:prSet/>
      <dgm:spPr/>
      <dgm:t>
        <a:bodyPr/>
        <a:lstStyle/>
        <a:p>
          <a:endParaRPr lang="uk-UA"/>
        </a:p>
      </dgm:t>
    </dgm:pt>
    <dgm:pt modelId="{2F54F86B-A225-4821-B871-AF85A0D9625F}" type="sibTrans" cxnId="{7130F216-2A97-4176-A99A-226B25E09E29}">
      <dgm:prSet/>
      <dgm:spPr/>
      <dgm:t>
        <a:bodyPr/>
        <a:lstStyle/>
        <a:p>
          <a:endParaRPr lang="uk-UA"/>
        </a:p>
      </dgm:t>
    </dgm:pt>
    <dgm:pt modelId="{457F8403-7B26-4400-87DA-2B01C418C0D6}">
      <dgm:prSet phldrT="[Текст]" custT="1"/>
      <dgm:spPr>
        <a:solidFill>
          <a:srgbClr val="BFA9F5"/>
        </a:solidFill>
      </dgm:spPr>
      <dgm:t>
        <a:bodyPr/>
        <a:lstStyle/>
        <a:p>
          <a:r>
            <a:rPr lang="uk-UA" sz="1050" dirty="0" smtClean="0">
              <a:solidFill>
                <a:schemeClr val="tx1"/>
              </a:solidFill>
            </a:rPr>
            <a:t>Рентна плата за використання інших природних ресурсів – 7304129,79 </a:t>
          </a:r>
          <a:r>
            <a:rPr lang="uk-UA" sz="1050" dirty="0" err="1" smtClean="0">
              <a:solidFill>
                <a:schemeClr val="tx1"/>
              </a:solidFill>
            </a:rPr>
            <a:t>грн</a:t>
          </a:r>
          <a:endParaRPr lang="uk-UA" sz="1050" dirty="0">
            <a:solidFill>
              <a:schemeClr val="tx1"/>
            </a:solidFill>
          </a:endParaRPr>
        </a:p>
      </dgm:t>
    </dgm:pt>
    <dgm:pt modelId="{6D0742F0-749F-4D48-A80B-C6EA91CB1CA5}" type="parTrans" cxnId="{5703F7A4-7077-47D0-A2CD-5B017EB3EAA1}">
      <dgm:prSet/>
      <dgm:spPr/>
      <dgm:t>
        <a:bodyPr/>
        <a:lstStyle/>
        <a:p>
          <a:endParaRPr lang="uk-UA"/>
        </a:p>
      </dgm:t>
    </dgm:pt>
    <dgm:pt modelId="{71E8CFE3-6A6E-4690-BE5B-E560BDD47817}" type="sibTrans" cxnId="{5703F7A4-7077-47D0-A2CD-5B017EB3EAA1}">
      <dgm:prSet/>
      <dgm:spPr/>
      <dgm:t>
        <a:bodyPr/>
        <a:lstStyle/>
        <a:p>
          <a:endParaRPr lang="uk-UA"/>
        </a:p>
      </dgm:t>
    </dgm:pt>
    <dgm:pt modelId="{1D2C6551-9189-4E83-A24F-B52A594337EE}">
      <dgm:prSet phldrT="[Текст]" custT="1"/>
      <dgm:spPr>
        <a:solidFill>
          <a:srgbClr val="ECB2B3"/>
        </a:solidFill>
      </dgm:spPr>
      <dgm:t>
        <a:bodyPr/>
        <a:lstStyle/>
        <a:p>
          <a:r>
            <a:rPr lang="uk-UA" sz="1200" dirty="0" smtClean="0">
              <a:solidFill>
                <a:schemeClr val="tx1"/>
              </a:solidFill>
            </a:rPr>
            <a:t>Акциз – 11339145,10 </a:t>
          </a:r>
          <a:r>
            <a:rPr lang="uk-UA" sz="1200" dirty="0" err="1" smtClean="0">
              <a:solidFill>
                <a:schemeClr val="tx1"/>
              </a:solidFill>
            </a:rPr>
            <a:t>грн</a:t>
          </a:r>
          <a:endParaRPr lang="uk-UA" sz="1200" dirty="0">
            <a:solidFill>
              <a:schemeClr val="tx1"/>
            </a:solidFill>
          </a:endParaRPr>
        </a:p>
      </dgm:t>
    </dgm:pt>
    <dgm:pt modelId="{71EDFB5B-F2BE-4647-B937-1AED1B6FD8DF}" type="parTrans" cxnId="{8A58F173-0C54-46C1-B96B-C396571F1CD7}">
      <dgm:prSet/>
      <dgm:spPr/>
      <dgm:t>
        <a:bodyPr/>
        <a:lstStyle/>
        <a:p>
          <a:endParaRPr lang="uk-UA"/>
        </a:p>
      </dgm:t>
    </dgm:pt>
    <dgm:pt modelId="{DCA2DA1E-8101-4A03-BA10-82242A661D25}" type="sibTrans" cxnId="{8A58F173-0C54-46C1-B96B-C396571F1CD7}">
      <dgm:prSet/>
      <dgm:spPr/>
      <dgm:t>
        <a:bodyPr/>
        <a:lstStyle/>
        <a:p>
          <a:endParaRPr lang="uk-UA"/>
        </a:p>
      </dgm:t>
    </dgm:pt>
    <dgm:pt modelId="{2FBE07EB-97B6-4018-9F51-5194937E5655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uk-UA" sz="1200" dirty="0" smtClean="0">
              <a:solidFill>
                <a:schemeClr val="tx1"/>
              </a:solidFill>
            </a:rPr>
            <a:t>Податок на нерухоме майно – 2159812,52 </a:t>
          </a:r>
          <a:r>
            <a:rPr lang="uk-UA" sz="1200" dirty="0" err="1" smtClean="0">
              <a:solidFill>
                <a:schemeClr val="tx1"/>
              </a:solidFill>
            </a:rPr>
            <a:t>грн</a:t>
          </a:r>
          <a:endParaRPr lang="uk-UA" sz="1200" dirty="0">
            <a:solidFill>
              <a:schemeClr val="tx1"/>
            </a:solidFill>
          </a:endParaRPr>
        </a:p>
      </dgm:t>
    </dgm:pt>
    <dgm:pt modelId="{BE6BC761-86D3-4997-A473-F6F2C6272891}" type="parTrans" cxnId="{399C523B-655E-4799-B5CC-C1702964BBFD}">
      <dgm:prSet/>
      <dgm:spPr/>
      <dgm:t>
        <a:bodyPr/>
        <a:lstStyle/>
        <a:p>
          <a:endParaRPr lang="uk-UA"/>
        </a:p>
      </dgm:t>
    </dgm:pt>
    <dgm:pt modelId="{674129B7-547A-48C3-9F51-5C01C3997369}" type="sibTrans" cxnId="{399C523B-655E-4799-B5CC-C1702964BBFD}">
      <dgm:prSet/>
      <dgm:spPr/>
      <dgm:t>
        <a:bodyPr/>
        <a:lstStyle/>
        <a:p>
          <a:endParaRPr lang="uk-UA"/>
        </a:p>
      </dgm:t>
    </dgm:pt>
    <dgm:pt modelId="{1E2A8014-6BF3-4DCD-8A05-93D14C2C742C}">
      <dgm:prSet phldrT="[Текст]" custT="1"/>
      <dgm:spPr>
        <a:solidFill>
          <a:srgbClr val="00D4EA"/>
        </a:solidFill>
      </dgm:spPr>
      <dgm:t>
        <a:bodyPr/>
        <a:lstStyle/>
        <a:p>
          <a:r>
            <a:rPr lang="uk-UA" sz="1200" dirty="0" smtClean="0">
              <a:solidFill>
                <a:schemeClr val="tx1"/>
              </a:solidFill>
            </a:rPr>
            <a:t>Плата за землю – 16001256,91 </a:t>
          </a:r>
          <a:r>
            <a:rPr lang="uk-UA" sz="1200" dirty="0" err="1" smtClean="0">
              <a:solidFill>
                <a:schemeClr val="tx1"/>
              </a:solidFill>
            </a:rPr>
            <a:t>грн</a:t>
          </a:r>
          <a:endParaRPr lang="uk-UA" sz="1200" dirty="0">
            <a:solidFill>
              <a:schemeClr val="tx1"/>
            </a:solidFill>
          </a:endParaRPr>
        </a:p>
      </dgm:t>
    </dgm:pt>
    <dgm:pt modelId="{CF302804-B0AB-4F1B-9264-0C251A90736B}" type="parTrans" cxnId="{0F9A96B9-19F4-49FC-ADD3-471968B80997}">
      <dgm:prSet/>
      <dgm:spPr/>
      <dgm:t>
        <a:bodyPr/>
        <a:lstStyle/>
        <a:p>
          <a:endParaRPr lang="uk-UA"/>
        </a:p>
      </dgm:t>
    </dgm:pt>
    <dgm:pt modelId="{E48F510C-B1E1-47BB-9058-6B9E8EED9877}" type="sibTrans" cxnId="{0F9A96B9-19F4-49FC-ADD3-471968B80997}">
      <dgm:prSet/>
      <dgm:spPr/>
      <dgm:t>
        <a:bodyPr/>
        <a:lstStyle/>
        <a:p>
          <a:endParaRPr lang="uk-UA"/>
        </a:p>
      </dgm:t>
    </dgm:pt>
    <dgm:pt modelId="{A9D34C61-E38F-48C5-AE61-2DEB8D059D86}">
      <dgm:prSet phldrT="[Текст]"/>
      <dgm:spPr>
        <a:solidFill>
          <a:schemeClr val="tx2">
            <a:lumMod val="75000"/>
          </a:schemeClr>
        </a:solidFill>
      </dgm:spPr>
      <dgm:t>
        <a:bodyPr/>
        <a:lstStyle/>
        <a:p>
          <a:r>
            <a:rPr lang="uk-UA" dirty="0" smtClean="0">
              <a:solidFill>
                <a:schemeClr val="tx1"/>
              </a:solidFill>
            </a:rPr>
            <a:t>Транспортний податок – 25000,0 тис </a:t>
          </a:r>
          <a:r>
            <a:rPr lang="uk-UA" dirty="0" err="1" smtClean="0">
              <a:solidFill>
                <a:schemeClr val="tx1"/>
              </a:solidFill>
            </a:rPr>
            <a:t>грн</a:t>
          </a:r>
          <a:endParaRPr lang="uk-UA" dirty="0">
            <a:solidFill>
              <a:schemeClr val="tx1"/>
            </a:solidFill>
          </a:endParaRPr>
        </a:p>
      </dgm:t>
    </dgm:pt>
    <dgm:pt modelId="{5C0400F0-7731-4FE3-A87E-4BF94CC4EDE5}" type="parTrans" cxnId="{AA1FD436-4BD1-44C7-8E06-816ABA3476CB}">
      <dgm:prSet/>
      <dgm:spPr/>
      <dgm:t>
        <a:bodyPr/>
        <a:lstStyle/>
        <a:p>
          <a:endParaRPr lang="uk-UA"/>
        </a:p>
      </dgm:t>
    </dgm:pt>
    <dgm:pt modelId="{738106FB-B13F-43AC-A16F-046663E70070}" type="sibTrans" cxnId="{AA1FD436-4BD1-44C7-8E06-816ABA3476CB}">
      <dgm:prSet/>
      <dgm:spPr/>
      <dgm:t>
        <a:bodyPr/>
        <a:lstStyle/>
        <a:p>
          <a:endParaRPr lang="uk-UA"/>
        </a:p>
      </dgm:t>
    </dgm:pt>
    <dgm:pt modelId="{902CE01A-C460-4DF8-9324-7AE41CF48863}">
      <dgm:prSet phldrT="[Текст]" custT="1"/>
      <dgm:spPr>
        <a:solidFill>
          <a:srgbClr val="66B5D8"/>
        </a:solidFill>
      </dgm:spPr>
      <dgm:t>
        <a:bodyPr/>
        <a:lstStyle/>
        <a:p>
          <a:r>
            <a:rPr lang="uk-UA" sz="1200" dirty="0" smtClean="0">
              <a:solidFill>
                <a:schemeClr val="tx1"/>
              </a:solidFill>
            </a:rPr>
            <a:t>Туристичний збір – 47296,90 </a:t>
          </a:r>
          <a:r>
            <a:rPr lang="uk-UA" sz="1200" dirty="0" err="1" smtClean="0">
              <a:solidFill>
                <a:schemeClr val="tx1"/>
              </a:solidFill>
            </a:rPr>
            <a:t>грн</a:t>
          </a:r>
          <a:endParaRPr lang="uk-UA" sz="1200" dirty="0">
            <a:solidFill>
              <a:schemeClr val="tx1"/>
            </a:solidFill>
          </a:endParaRPr>
        </a:p>
      </dgm:t>
    </dgm:pt>
    <dgm:pt modelId="{A6749C52-9EC4-4F02-8D76-F8E6304C8AB5}" type="parTrans" cxnId="{C6D507E5-24D7-47E6-B4D9-CF28E7A4E48D}">
      <dgm:prSet/>
      <dgm:spPr/>
      <dgm:t>
        <a:bodyPr/>
        <a:lstStyle/>
        <a:p>
          <a:endParaRPr lang="uk-UA"/>
        </a:p>
      </dgm:t>
    </dgm:pt>
    <dgm:pt modelId="{936E8811-15AC-49B9-90C1-A14696BFCEBC}" type="sibTrans" cxnId="{C6D507E5-24D7-47E6-B4D9-CF28E7A4E48D}">
      <dgm:prSet/>
      <dgm:spPr/>
      <dgm:t>
        <a:bodyPr/>
        <a:lstStyle/>
        <a:p>
          <a:endParaRPr lang="uk-UA"/>
        </a:p>
      </dgm:t>
    </dgm:pt>
    <dgm:pt modelId="{D23FC8ED-A161-4E06-91ED-B89D619D20FE}">
      <dgm:prSet phldrT="[Текст]" custT="1"/>
      <dgm:spPr>
        <a:solidFill>
          <a:srgbClr val="A7F7D1"/>
        </a:solidFill>
      </dgm:spPr>
      <dgm:t>
        <a:bodyPr/>
        <a:lstStyle/>
        <a:p>
          <a:r>
            <a:rPr lang="uk-UA" sz="1200" dirty="0" smtClean="0">
              <a:solidFill>
                <a:schemeClr val="tx1"/>
              </a:solidFill>
            </a:rPr>
            <a:t>Єдиний податок – 27039143,13 </a:t>
          </a:r>
          <a:r>
            <a:rPr lang="uk-UA" sz="1200" dirty="0" err="1" smtClean="0">
              <a:solidFill>
                <a:schemeClr val="tx1"/>
              </a:solidFill>
            </a:rPr>
            <a:t>грн</a:t>
          </a:r>
          <a:endParaRPr lang="uk-UA" sz="1200" dirty="0">
            <a:solidFill>
              <a:schemeClr val="tx1"/>
            </a:solidFill>
          </a:endParaRPr>
        </a:p>
      </dgm:t>
    </dgm:pt>
    <dgm:pt modelId="{C9A151BC-9F66-4FF4-A15C-17623AF98723}" type="parTrans" cxnId="{17A3A75E-E68B-4C7C-A0FB-71888653FDCD}">
      <dgm:prSet/>
      <dgm:spPr/>
      <dgm:t>
        <a:bodyPr/>
        <a:lstStyle/>
        <a:p>
          <a:endParaRPr lang="uk-UA"/>
        </a:p>
      </dgm:t>
    </dgm:pt>
    <dgm:pt modelId="{4F045D7C-380C-4C2A-9F55-48E2E4C8969B}" type="sibTrans" cxnId="{17A3A75E-E68B-4C7C-A0FB-71888653FDCD}">
      <dgm:prSet/>
      <dgm:spPr/>
      <dgm:t>
        <a:bodyPr/>
        <a:lstStyle/>
        <a:p>
          <a:endParaRPr lang="uk-UA"/>
        </a:p>
      </dgm:t>
    </dgm:pt>
    <dgm:pt modelId="{395AF1DC-573F-48CE-AB70-A29BD8709A73}">
      <dgm:prSet phldrT="[Текст]" custT="1"/>
      <dgm:spPr>
        <a:solidFill>
          <a:srgbClr val="FFC000"/>
        </a:solidFill>
      </dgm:spPr>
      <dgm:t>
        <a:bodyPr/>
        <a:lstStyle/>
        <a:p>
          <a:r>
            <a:rPr lang="uk-UA" sz="1200" dirty="0" smtClean="0">
              <a:solidFill>
                <a:schemeClr val="tx1"/>
              </a:solidFill>
            </a:rPr>
            <a:t>Неподаткові надходження </a:t>
          </a:r>
          <a:r>
            <a:rPr lang="uk-UA" sz="1200" smtClean="0">
              <a:solidFill>
                <a:schemeClr val="tx1"/>
              </a:solidFill>
            </a:rPr>
            <a:t>– 2432669,93 </a:t>
          </a:r>
          <a:r>
            <a:rPr lang="uk-UA" sz="1200" dirty="0" err="1" smtClean="0">
              <a:solidFill>
                <a:schemeClr val="tx1"/>
              </a:solidFill>
            </a:rPr>
            <a:t>грн</a:t>
          </a:r>
          <a:endParaRPr lang="uk-UA" sz="1200" dirty="0">
            <a:solidFill>
              <a:schemeClr val="tx1"/>
            </a:solidFill>
          </a:endParaRPr>
        </a:p>
      </dgm:t>
    </dgm:pt>
    <dgm:pt modelId="{FC24C8CD-E214-4348-8744-5E1916E62642}" type="parTrans" cxnId="{1A7EAB1A-D424-4F95-B8D5-687014BD51EB}">
      <dgm:prSet/>
      <dgm:spPr/>
      <dgm:t>
        <a:bodyPr/>
        <a:lstStyle/>
        <a:p>
          <a:endParaRPr lang="uk-UA"/>
        </a:p>
      </dgm:t>
    </dgm:pt>
    <dgm:pt modelId="{05E1D194-AAD9-44FB-93A3-7B710717D531}" type="sibTrans" cxnId="{1A7EAB1A-D424-4F95-B8D5-687014BD51EB}">
      <dgm:prSet/>
      <dgm:spPr/>
      <dgm:t>
        <a:bodyPr/>
        <a:lstStyle/>
        <a:p>
          <a:endParaRPr lang="uk-UA"/>
        </a:p>
      </dgm:t>
    </dgm:pt>
    <dgm:pt modelId="{3ECEF7F2-72B6-44B4-AC76-A9E7C9C656FB}" type="pres">
      <dgm:prSet presAssocID="{8697D1A5-546F-4DAB-BEEC-0CC98DEBA39F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1C76B780-CFBE-48DB-862F-8F5BFF5ECFC0}" type="pres">
      <dgm:prSet presAssocID="{AF343156-7949-4708-BE4D-10A6C723CE8C}" presName="centerShape" presStyleLbl="node0" presStyleIdx="0" presStyleCnt="1" custScaleX="187102" custLinFactNeighborX="1161" custLinFactNeighborY="-62"/>
      <dgm:spPr/>
      <dgm:t>
        <a:bodyPr/>
        <a:lstStyle/>
        <a:p>
          <a:endParaRPr lang="uk-UA"/>
        </a:p>
      </dgm:t>
    </dgm:pt>
    <dgm:pt modelId="{20C1FCBB-319E-4941-AE0D-3D2FDBFFF667}" type="pres">
      <dgm:prSet presAssocID="{830D5DD1-1655-40A9-B580-67155EADF634}" presName="Name9" presStyleLbl="parChTrans1D2" presStyleIdx="0" presStyleCnt="10"/>
      <dgm:spPr/>
      <dgm:t>
        <a:bodyPr/>
        <a:lstStyle/>
        <a:p>
          <a:endParaRPr lang="uk-UA"/>
        </a:p>
      </dgm:t>
    </dgm:pt>
    <dgm:pt modelId="{20BDBCD8-7E9C-4B66-A303-AB1BA5884CA8}" type="pres">
      <dgm:prSet presAssocID="{830D5DD1-1655-40A9-B580-67155EADF634}" presName="connTx" presStyleLbl="parChTrans1D2" presStyleIdx="0" presStyleCnt="10"/>
      <dgm:spPr/>
      <dgm:t>
        <a:bodyPr/>
        <a:lstStyle/>
        <a:p>
          <a:endParaRPr lang="uk-UA"/>
        </a:p>
      </dgm:t>
    </dgm:pt>
    <dgm:pt modelId="{D541BB3F-249F-46D1-9BE0-3055611D0CC3}" type="pres">
      <dgm:prSet presAssocID="{7F3828AB-A46F-46F9-A57F-DA4A8E0CEFE1}" presName="node" presStyleLbl="node1" presStyleIdx="0" presStyleCnt="10" custScaleX="186264" custRadScaleRad="100847" custRadScaleInc="-504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81CAD26E-1270-41E0-B29E-1216D47F2E40}" type="pres">
      <dgm:prSet presAssocID="{AED79A58-C1F2-49BC-95A4-85BA54220844}" presName="Name9" presStyleLbl="parChTrans1D2" presStyleIdx="1" presStyleCnt="10"/>
      <dgm:spPr/>
      <dgm:t>
        <a:bodyPr/>
        <a:lstStyle/>
        <a:p>
          <a:endParaRPr lang="uk-UA"/>
        </a:p>
      </dgm:t>
    </dgm:pt>
    <dgm:pt modelId="{377CC6C6-1123-4237-A7DC-96A98DF02A69}" type="pres">
      <dgm:prSet presAssocID="{AED79A58-C1F2-49BC-95A4-85BA54220844}" presName="connTx" presStyleLbl="parChTrans1D2" presStyleIdx="1" presStyleCnt="10"/>
      <dgm:spPr/>
      <dgm:t>
        <a:bodyPr/>
        <a:lstStyle/>
        <a:p>
          <a:endParaRPr lang="uk-UA"/>
        </a:p>
      </dgm:t>
    </dgm:pt>
    <dgm:pt modelId="{C97D132E-9F2A-477F-B851-5D84BE08F5D3}" type="pres">
      <dgm:prSet presAssocID="{A32CF16C-0709-4B05-9349-22BA887FAE3D}" presName="node" presStyleLbl="node1" presStyleIdx="1" presStyleCnt="10" custScaleX="233039" custScaleY="100677" custRadScaleRad="129492" custRadScaleInc="63698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5BBDE0A6-E879-49E6-97F3-A42A5716049E}" type="pres">
      <dgm:prSet presAssocID="{6D0742F0-749F-4D48-A80B-C6EA91CB1CA5}" presName="Name9" presStyleLbl="parChTrans1D2" presStyleIdx="2" presStyleCnt="10"/>
      <dgm:spPr/>
      <dgm:t>
        <a:bodyPr/>
        <a:lstStyle/>
        <a:p>
          <a:endParaRPr lang="uk-UA"/>
        </a:p>
      </dgm:t>
    </dgm:pt>
    <dgm:pt modelId="{0B6E9568-2FCB-46F2-B7AE-EA1401D89CA8}" type="pres">
      <dgm:prSet presAssocID="{6D0742F0-749F-4D48-A80B-C6EA91CB1CA5}" presName="connTx" presStyleLbl="parChTrans1D2" presStyleIdx="2" presStyleCnt="10"/>
      <dgm:spPr/>
      <dgm:t>
        <a:bodyPr/>
        <a:lstStyle/>
        <a:p>
          <a:endParaRPr lang="uk-UA"/>
        </a:p>
      </dgm:t>
    </dgm:pt>
    <dgm:pt modelId="{8AC96880-E736-4DD7-BC5C-C7B47E8C1E31}" type="pres">
      <dgm:prSet presAssocID="{457F8403-7B26-4400-87DA-2B01C418C0D6}" presName="node" presStyleLbl="node1" presStyleIdx="2" presStyleCnt="10" custScaleX="312087" custRadScaleRad="152904" custRadScaleInc="24498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DEABC79E-6D55-478D-A2BD-C7DCBBDD542E}" type="pres">
      <dgm:prSet presAssocID="{71EDFB5B-F2BE-4647-B937-1AED1B6FD8DF}" presName="Name9" presStyleLbl="parChTrans1D2" presStyleIdx="3" presStyleCnt="10"/>
      <dgm:spPr/>
      <dgm:t>
        <a:bodyPr/>
        <a:lstStyle/>
        <a:p>
          <a:endParaRPr lang="uk-UA"/>
        </a:p>
      </dgm:t>
    </dgm:pt>
    <dgm:pt modelId="{3B4312C7-0EC8-47F0-9855-2CCBD40CADD9}" type="pres">
      <dgm:prSet presAssocID="{71EDFB5B-F2BE-4647-B937-1AED1B6FD8DF}" presName="connTx" presStyleLbl="parChTrans1D2" presStyleIdx="3" presStyleCnt="10"/>
      <dgm:spPr/>
      <dgm:t>
        <a:bodyPr/>
        <a:lstStyle/>
        <a:p>
          <a:endParaRPr lang="uk-UA"/>
        </a:p>
      </dgm:t>
    </dgm:pt>
    <dgm:pt modelId="{B76E8C4D-82BB-417F-8E1F-30C76A47297E}" type="pres">
      <dgm:prSet presAssocID="{1D2C6551-9189-4E83-A24F-B52A594337EE}" presName="node" presStyleLbl="node1" presStyleIdx="3" presStyleCnt="10" custScaleX="320201" custRadScaleRad="155764" custRadScaleInc="-59731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8F229979-495D-4EF3-ADB2-BF299EC74AD6}" type="pres">
      <dgm:prSet presAssocID="{BE6BC761-86D3-4997-A473-F6F2C6272891}" presName="Name9" presStyleLbl="parChTrans1D2" presStyleIdx="4" presStyleCnt="10"/>
      <dgm:spPr/>
      <dgm:t>
        <a:bodyPr/>
        <a:lstStyle/>
        <a:p>
          <a:endParaRPr lang="uk-UA"/>
        </a:p>
      </dgm:t>
    </dgm:pt>
    <dgm:pt modelId="{FADB494A-4D3B-449C-A570-A7809B68AAC8}" type="pres">
      <dgm:prSet presAssocID="{BE6BC761-86D3-4997-A473-F6F2C6272891}" presName="connTx" presStyleLbl="parChTrans1D2" presStyleIdx="4" presStyleCnt="10"/>
      <dgm:spPr/>
      <dgm:t>
        <a:bodyPr/>
        <a:lstStyle/>
        <a:p>
          <a:endParaRPr lang="uk-UA"/>
        </a:p>
      </dgm:t>
    </dgm:pt>
    <dgm:pt modelId="{DEA8B82F-2B76-406E-BE5A-14242C5D2B11}" type="pres">
      <dgm:prSet presAssocID="{2FBE07EB-97B6-4018-9F51-5194937E5655}" presName="node" presStyleLbl="node1" presStyleIdx="4" presStyleCnt="10" custScaleX="265913" custRadScaleRad="134306" custRadScaleInc="-121962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D604A121-7F5F-4BD2-9233-2810DF23F858}" type="pres">
      <dgm:prSet presAssocID="{CF302804-B0AB-4F1B-9264-0C251A90736B}" presName="Name9" presStyleLbl="parChTrans1D2" presStyleIdx="5" presStyleCnt="10"/>
      <dgm:spPr/>
      <dgm:t>
        <a:bodyPr/>
        <a:lstStyle/>
        <a:p>
          <a:endParaRPr lang="uk-UA"/>
        </a:p>
      </dgm:t>
    </dgm:pt>
    <dgm:pt modelId="{D5460BE0-48BE-49EE-AB23-E3B7B581476A}" type="pres">
      <dgm:prSet presAssocID="{CF302804-B0AB-4F1B-9264-0C251A90736B}" presName="connTx" presStyleLbl="parChTrans1D2" presStyleIdx="5" presStyleCnt="10"/>
      <dgm:spPr/>
      <dgm:t>
        <a:bodyPr/>
        <a:lstStyle/>
        <a:p>
          <a:endParaRPr lang="uk-UA"/>
        </a:p>
      </dgm:t>
    </dgm:pt>
    <dgm:pt modelId="{BBF246F6-5FBA-49BD-97D4-96AA8FAD7BAD}" type="pres">
      <dgm:prSet presAssocID="{1E2A8014-6BF3-4DCD-8A05-93D14C2C742C}" presName="node" presStyleLbl="node1" presStyleIdx="5" presStyleCnt="10" custScaleX="253993" custRadScaleRad="100492" custRadScaleInc="2751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D020170B-B44B-4098-A4C4-3CEBF51099FD}" type="pres">
      <dgm:prSet presAssocID="{5C0400F0-7731-4FE3-A87E-4BF94CC4EDE5}" presName="Name9" presStyleLbl="parChTrans1D2" presStyleIdx="6" presStyleCnt="10"/>
      <dgm:spPr/>
      <dgm:t>
        <a:bodyPr/>
        <a:lstStyle/>
        <a:p>
          <a:endParaRPr lang="uk-UA"/>
        </a:p>
      </dgm:t>
    </dgm:pt>
    <dgm:pt modelId="{C28E6E02-6197-4822-9B4E-95484581C658}" type="pres">
      <dgm:prSet presAssocID="{5C0400F0-7731-4FE3-A87E-4BF94CC4EDE5}" presName="connTx" presStyleLbl="parChTrans1D2" presStyleIdx="6" presStyleCnt="10"/>
      <dgm:spPr/>
      <dgm:t>
        <a:bodyPr/>
        <a:lstStyle/>
        <a:p>
          <a:endParaRPr lang="uk-UA"/>
        </a:p>
      </dgm:t>
    </dgm:pt>
    <dgm:pt modelId="{CA2D4782-2AD7-410B-B977-09239962D323}" type="pres">
      <dgm:prSet presAssocID="{A9D34C61-E38F-48C5-AE61-2DEB8D059D86}" presName="node" presStyleLbl="node1" presStyleIdx="6" presStyleCnt="10" custScaleX="241421" custRadScaleRad="132640" custRadScaleInc="130627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2C483195-C118-40F1-9E86-AFE5AF6DE786}" type="pres">
      <dgm:prSet presAssocID="{A6749C52-9EC4-4F02-8D76-F8E6304C8AB5}" presName="Name9" presStyleLbl="parChTrans1D2" presStyleIdx="7" presStyleCnt="10"/>
      <dgm:spPr/>
      <dgm:t>
        <a:bodyPr/>
        <a:lstStyle/>
        <a:p>
          <a:endParaRPr lang="uk-UA"/>
        </a:p>
      </dgm:t>
    </dgm:pt>
    <dgm:pt modelId="{19C76062-D97E-4AD9-A562-5656347F8573}" type="pres">
      <dgm:prSet presAssocID="{A6749C52-9EC4-4F02-8D76-F8E6304C8AB5}" presName="connTx" presStyleLbl="parChTrans1D2" presStyleIdx="7" presStyleCnt="10"/>
      <dgm:spPr/>
      <dgm:t>
        <a:bodyPr/>
        <a:lstStyle/>
        <a:p>
          <a:endParaRPr lang="uk-UA"/>
        </a:p>
      </dgm:t>
    </dgm:pt>
    <dgm:pt modelId="{AFFC292E-7AE3-4337-9651-CB1998B5AD28}" type="pres">
      <dgm:prSet presAssocID="{902CE01A-C460-4DF8-9324-7AE41CF48863}" presName="node" presStyleLbl="node1" presStyleIdx="7" presStyleCnt="10" custScaleX="260897" custRadScaleRad="137967" custRadScaleInc="7294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5CDF77AD-16FF-4590-A1B9-81A632FFB81C}" type="pres">
      <dgm:prSet presAssocID="{C9A151BC-9F66-4FF4-A15C-17623AF98723}" presName="Name9" presStyleLbl="parChTrans1D2" presStyleIdx="8" presStyleCnt="10"/>
      <dgm:spPr/>
      <dgm:t>
        <a:bodyPr/>
        <a:lstStyle/>
        <a:p>
          <a:endParaRPr lang="uk-UA"/>
        </a:p>
      </dgm:t>
    </dgm:pt>
    <dgm:pt modelId="{2BEEE3C4-69F3-4C7B-A21C-08D11A6488E8}" type="pres">
      <dgm:prSet presAssocID="{C9A151BC-9F66-4FF4-A15C-17623AF98723}" presName="connTx" presStyleLbl="parChTrans1D2" presStyleIdx="8" presStyleCnt="10"/>
      <dgm:spPr/>
      <dgm:t>
        <a:bodyPr/>
        <a:lstStyle/>
        <a:p>
          <a:endParaRPr lang="uk-UA"/>
        </a:p>
      </dgm:t>
    </dgm:pt>
    <dgm:pt modelId="{CE35C90B-0A66-42F2-8741-A0D1E97BD054}" type="pres">
      <dgm:prSet presAssocID="{D23FC8ED-A161-4E06-91ED-B89D619D20FE}" presName="node" presStyleLbl="node1" presStyleIdx="8" presStyleCnt="10" custScaleX="237513" custRadScaleRad="150628" custRadScaleInc="-14666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55D602A9-E2AA-4FBD-9D25-F1F3F0C052D9}" type="pres">
      <dgm:prSet presAssocID="{FC24C8CD-E214-4348-8744-5E1916E62642}" presName="Name9" presStyleLbl="parChTrans1D2" presStyleIdx="9" presStyleCnt="10"/>
      <dgm:spPr/>
      <dgm:t>
        <a:bodyPr/>
        <a:lstStyle/>
        <a:p>
          <a:endParaRPr lang="uk-UA"/>
        </a:p>
      </dgm:t>
    </dgm:pt>
    <dgm:pt modelId="{62A49560-169E-4371-B7A4-48A1D08502A3}" type="pres">
      <dgm:prSet presAssocID="{FC24C8CD-E214-4348-8744-5E1916E62642}" presName="connTx" presStyleLbl="parChTrans1D2" presStyleIdx="9" presStyleCnt="10"/>
      <dgm:spPr/>
      <dgm:t>
        <a:bodyPr/>
        <a:lstStyle/>
        <a:p>
          <a:endParaRPr lang="uk-UA"/>
        </a:p>
      </dgm:t>
    </dgm:pt>
    <dgm:pt modelId="{819BD3B2-A4FF-489B-B6D2-AE22DEEF1343}" type="pres">
      <dgm:prSet presAssocID="{395AF1DC-573F-48CE-AB70-A29BD8709A73}" presName="node" presStyleLbl="node1" presStyleIdx="9" presStyleCnt="10" custScaleX="217381" custRadScaleRad="135094" custRadScaleInc="-63112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3DD0784E-9F6C-4BB4-BD7C-9135D1B84BDA}" type="presOf" srcId="{C9A151BC-9F66-4FF4-A15C-17623AF98723}" destId="{2BEEE3C4-69F3-4C7B-A21C-08D11A6488E8}" srcOrd="1" destOrd="0" presId="urn:microsoft.com/office/officeart/2005/8/layout/radial1"/>
    <dgm:cxn modelId="{397D10A4-58BD-440A-B935-44FB06A9CAB4}" type="presOf" srcId="{A6749C52-9EC4-4F02-8D76-F8E6304C8AB5}" destId="{2C483195-C118-40F1-9E86-AFE5AF6DE786}" srcOrd="0" destOrd="0" presId="urn:microsoft.com/office/officeart/2005/8/layout/radial1"/>
    <dgm:cxn modelId="{1093F26C-CDA9-43A5-AF07-1441CAA60E9A}" type="presOf" srcId="{AED79A58-C1F2-49BC-95A4-85BA54220844}" destId="{377CC6C6-1123-4237-A7DC-96A98DF02A69}" srcOrd="1" destOrd="0" presId="urn:microsoft.com/office/officeart/2005/8/layout/radial1"/>
    <dgm:cxn modelId="{D27E5006-3C60-48BD-9C11-C9B21417FBFC}" srcId="{8697D1A5-546F-4DAB-BEEC-0CC98DEBA39F}" destId="{AF343156-7949-4708-BE4D-10A6C723CE8C}" srcOrd="0" destOrd="0" parTransId="{290F6197-EC1C-451F-BFA8-CA34C68D1FF0}" sibTransId="{B483095D-E44D-4672-AF7B-BB1E72ED72DA}"/>
    <dgm:cxn modelId="{17A3A75E-E68B-4C7C-A0FB-71888653FDCD}" srcId="{AF343156-7949-4708-BE4D-10A6C723CE8C}" destId="{D23FC8ED-A161-4E06-91ED-B89D619D20FE}" srcOrd="8" destOrd="0" parTransId="{C9A151BC-9F66-4FF4-A15C-17623AF98723}" sibTransId="{4F045D7C-380C-4C2A-9F55-48E2E4C8969B}"/>
    <dgm:cxn modelId="{B719DC26-6465-4F2E-8DFB-345E1B64A2C5}" type="presOf" srcId="{6D0742F0-749F-4D48-A80B-C6EA91CB1CA5}" destId="{5BBDE0A6-E879-49E6-97F3-A42A5716049E}" srcOrd="0" destOrd="0" presId="urn:microsoft.com/office/officeart/2005/8/layout/radial1"/>
    <dgm:cxn modelId="{273191FC-AD8F-4BE8-B799-3D2DF5B148E0}" type="presOf" srcId="{A6749C52-9EC4-4F02-8D76-F8E6304C8AB5}" destId="{19C76062-D97E-4AD9-A562-5656347F8573}" srcOrd="1" destOrd="0" presId="urn:microsoft.com/office/officeart/2005/8/layout/radial1"/>
    <dgm:cxn modelId="{52581381-D9F2-47DE-B7FA-E6D12C9354B8}" type="presOf" srcId="{6D0742F0-749F-4D48-A80B-C6EA91CB1CA5}" destId="{0B6E9568-2FCB-46F2-B7AE-EA1401D89CA8}" srcOrd="1" destOrd="0" presId="urn:microsoft.com/office/officeart/2005/8/layout/radial1"/>
    <dgm:cxn modelId="{F68F7E71-C2AB-4547-BEAD-3FAEDEF2462B}" type="presOf" srcId="{5C0400F0-7731-4FE3-A87E-4BF94CC4EDE5}" destId="{C28E6E02-6197-4822-9B4E-95484581C658}" srcOrd="1" destOrd="0" presId="urn:microsoft.com/office/officeart/2005/8/layout/radial1"/>
    <dgm:cxn modelId="{02363BD1-6F03-4065-8FB0-DA571216FC57}" type="presOf" srcId="{71EDFB5B-F2BE-4647-B937-1AED1B6FD8DF}" destId="{DEABC79E-6D55-478D-A2BD-C7DCBBDD542E}" srcOrd="0" destOrd="0" presId="urn:microsoft.com/office/officeart/2005/8/layout/radial1"/>
    <dgm:cxn modelId="{8A58F173-0C54-46C1-B96B-C396571F1CD7}" srcId="{AF343156-7949-4708-BE4D-10A6C723CE8C}" destId="{1D2C6551-9189-4E83-A24F-B52A594337EE}" srcOrd="3" destOrd="0" parTransId="{71EDFB5B-F2BE-4647-B937-1AED1B6FD8DF}" sibTransId="{DCA2DA1E-8101-4A03-BA10-82242A661D25}"/>
    <dgm:cxn modelId="{C2891EE2-9944-4428-95FA-EFF51BA69B53}" type="presOf" srcId="{2FBE07EB-97B6-4018-9F51-5194937E5655}" destId="{DEA8B82F-2B76-406E-BE5A-14242C5D2B11}" srcOrd="0" destOrd="0" presId="urn:microsoft.com/office/officeart/2005/8/layout/radial1"/>
    <dgm:cxn modelId="{1A7EAB1A-D424-4F95-B8D5-687014BD51EB}" srcId="{AF343156-7949-4708-BE4D-10A6C723CE8C}" destId="{395AF1DC-573F-48CE-AB70-A29BD8709A73}" srcOrd="9" destOrd="0" parTransId="{FC24C8CD-E214-4348-8744-5E1916E62642}" sibTransId="{05E1D194-AAD9-44FB-93A3-7B710717D531}"/>
    <dgm:cxn modelId="{E6E2491B-2926-4484-944C-068F9B96BDFA}" type="presOf" srcId="{1E2A8014-6BF3-4DCD-8A05-93D14C2C742C}" destId="{BBF246F6-5FBA-49BD-97D4-96AA8FAD7BAD}" srcOrd="0" destOrd="0" presId="urn:microsoft.com/office/officeart/2005/8/layout/radial1"/>
    <dgm:cxn modelId="{B01BBF6B-0A8D-4589-B28C-BF413F32237F}" type="presOf" srcId="{A9D34C61-E38F-48C5-AE61-2DEB8D059D86}" destId="{CA2D4782-2AD7-410B-B977-09239962D323}" srcOrd="0" destOrd="0" presId="urn:microsoft.com/office/officeart/2005/8/layout/radial1"/>
    <dgm:cxn modelId="{7619103F-AA2F-4468-85CD-C34579FAFD80}" type="presOf" srcId="{FC24C8CD-E214-4348-8744-5E1916E62642}" destId="{55D602A9-E2AA-4FBD-9D25-F1F3F0C052D9}" srcOrd="0" destOrd="0" presId="urn:microsoft.com/office/officeart/2005/8/layout/radial1"/>
    <dgm:cxn modelId="{50E4BEF2-5E8F-4359-9181-79E2B92C8FDD}" type="presOf" srcId="{CF302804-B0AB-4F1B-9264-0C251A90736B}" destId="{D5460BE0-48BE-49EE-AB23-E3B7B581476A}" srcOrd="1" destOrd="0" presId="urn:microsoft.com/office/officeart/2005/8/layout/radial1"/>
    <dgm:cxn modelId="{7F982998-437F-4199-8DC4-FAD93D4BB663}" type="presOf" srcId="{CF302804-B0AB-4F1B-9264-0C251A90736B}" destId="{D604A121-7F5F-4BD2-9233-2810DF23F858}" srcOrd="0" destOrd="0" presId="urn:microsoft.com/office/officeart/2005/8/layout/radial1"/>
    <dgm:cxn modelId="{0F9A96B9-19F4-49FC-ADD3-471968B80997}" srcId="{AF343156-7949-4708-BE4D-10A6C723CE8C}" destId="{1E2A8014-6BF3-4DCD-8A05-93D14C2C742C}" srcOrd="5" destOrd="0" parTransId="{CF302804-B0AB-4F1B-9264-0C251A90736B}" sibTransId="{E48F510C-B1E1-47BB-9058-6B9E8EED9877}"/>
    <dgm:cxn modelId="{1838C443-4E5C-4CBA-B763-4B7860DA9522}" type="presOf" srcId="{830D5DD1-1655-40A9-B580-67155EADF634}" destId="{20C1FCBB-319E-4941-AE0D-3D2FDBFFF667}" srcOrd="0" destOrd="0" presId="urn:microsoft.com/office/officeart/2005/8/layout/radial1"/>
    <dgm:cxn modelId="{5E31B57A-2882-446B-B5B8-98D78A402858}" type="presOf" srcId="{395AF1DC-573F-48CE-AB70-A29BD8709A73}" destId="{819BD3B2-A4FF-489B-B6D2-AE22DEEF1343}" srcOrd="0" destOrd="0" presId="urn:microsoft.com/office/officeart/2005/8/layout/radial1"/>
    <dgm:cxn modelId="{A9E0661C-C05E-42E6-8344-795B7B970491}" type="presOf" srcId="{C9A151BC-9F66-4FF4-A15C-17623AF98723}" destId="{5CDF77AD-16FF-4590-A1B9-81A632FFB81C}" srcOrd="0" destOrd="0" presId="urn:microsoft.com/office/officeart/2005/8/layout/radial1"/>
    <dgm:cxn modelId="{14B3C93C-A005-4901-84E7-B232689309D9}" type="presOf" srcId="{457F8403-7B26-4400-87DA-2B01C418C0D6}" destId="{8AC96880-E736-4DD7-BC5C-C7B47E8C1E31}" srcOrd="0" destOrd="0" presId="urn:microsoft.com/office/officeart/2005/8/layout/radial1"/>
    <dgm:cxn modelId="{280C647B-70C7-4D90-953C-B1FB6C18712D}" type="presOf" srcId="{830D5DD1-1655-40A9-B580-67155EADF634}" destId="{20BDBCD8-7E9C-4B66-A303-AB1BA5884CA8}" srcOrd="1" destOrd="0" presId="urn:microsoft.com/office/officeart/2005/8/layout/radial1"/>
    <dgm:cxn modelId="{AA1FD436-4BD1-44C7-8E06-816ABA3476CB}" srcId="{AF343156-7949-4708-BE4D-10A6C723CE8C}" destId="{A9D34C61-E38F-48C5-AE61-2DEB8D059D86}" srcOrd="6" destOrd="0" parTransId="{5C0400F0-7731-4FE3-A87E-4BF94CC4EDE5}" sibTransId="{738106FB-B13F-43AC-A16F-046663E70070}"/>
    <dgm:cxn modelId="{80E1F612-5BFE-485D-8DA6-10B0D4AB7986}" type="presOf" srcId="{BE6BC761-86D3-4997-A473-F6F2C6272891}" destId="{8F229979-495D-4EF3-ADB2-BF299EC74AD6}" srcOrd="0" destOrd="0" presId="urn:microsoft.com/office/officeart/2005/8/layout/radial1"/>
    <dgm:cxn modelId="{5703F7A4-7077-47D0-A2CD-5B017EB3EAA1}" srcId="{AF343156-7949-4708-BE4D-10A6C723CE8C}" destId="{457F8403-7B26-4400-87DA-2B01C418C0D6}" srcOrd="2" destOrd="0" parTransId="{6D0742F0-749F-4D48-A80B-C6EA91CB1CA5}" sibTransId="{71E8CFE3-6A6E-4690-BE5B-E560BDD47817}"/>
    <dgm:cxn modelId="{8BA2777F-DF13-41D8-90CC-E9A407108A74}" type="presOf" srcId="{902CE01A-C460-4DF8-9324-7AE41CF48863}" destId="{AFFC292E-7AE3-4337-9651-CB1998B5AD28}" srcOrd="0" destOrd="0" presId="urn:microsoft.com/office/officeart/2005/8/layout/radial1"/>
    <dgm:cxn modelId="{A2342455-52CA-43D3-83BA-826E574E85F0}" type="presOf" srcId="{A32CF16C-0709-4B05-9349-22BA887FAE3D}" destId="{C97D132E-9F2A-477F-B851-5D84BE08F5D3}" srcOrd="0" destOrd="0" presId="urn:microsoft.com/office/officeart/2005/8/layout/radial1"/>
    <dgm:cxn modelId="{C6D507E5-24D7-47E6-B4D9-CF28E7A4E48D}" srcId="{AF343156-7949-4708-BE4D-10A6C723CE8C}" destId="{902CE01A-C460-4DF8-9324-7AE41CF48863}" srcOrd="7" destOrd="0" parTransId="{A6749C52-9EC4-4F02-8D76-F8E6304C8AB5}" sibTransId="{936E8811-15AC-49B9-90C1-A14696BFCEBC}"/>
    <dgm:cxn modelId="{3A243B93-1C5A-4924-9EE2-CDE364DF87C3}" type="presOf" srcId="{8697D1A5-546F-4DAB-BEEC-0CC98DEBA39F}" destId="{3ECEF7F2-72B6-44B4-AC76-A9E7C9C656FB}" srcOrd="0" destOrd="0" presId="urn:microsoft.com/office/officeart/2005/8/layout/radial1"/>
    <dgm:cxn modelId="{D0917C81-9575-45B5-8336-81B41038A4B5}" srcId="{AF343156-7949-4708-BE4D-10A6C723CE8C}" destId="{7F3828AB-A46F-46F9-A57F-DA4A8E0CEFE1}" srcOrd="0" destOrd="0" parTransId="{830D5DD1-1655-40A9-B580-67155EADF634}" sibTransId="{693F71C3-6B1C-4D37-B697-D92BA2DB1768}"/>
    <dgm:cxn modelId="{3FED0B33-D1A8-49EF-81FD-AA22278D9407}" type="presOf" srcId="{AF343156-7949-4708-BE4D-10A6C723CE8C}" destId="{1C76B780-CFBE-48DB-862F-8F5BFF5ECFC0}" srcOrd="0" destOrd="0" presId="urn:microsoft.com/office/officeart/2005/8/layout/radial1"/>
    <dgm:cxn modelId="{A9646DD7-8DE3-49BA-BE68-9C9C15F16EC9}" type="presOf" srcId="{5C0400F0-7731-4FE3-A87E-4BF94CC4EDE5}" destId="{D020170B-B44B-4098-A4C4-3CEBF51099FD}" srcOrd="0" destOrd="0" presId="urn:microsoft.com/office/officeart/2005/8/layout/radial1"/>
    <dgm:cxn modelId="{B346FC26-F3D4-4129-9D0E-2B92D6622E1B}" type="presOf" srcId="{71EDFB5B-F2BE-4647-B937-1AED1B6FD8DF}" destId="{3B4312C7-0EC8-47F0-9855-2CCBD40CADD9}" srcOrd="1" destOrd="0" presId="urn:microsoft.com/office/officeart/2005/8/layout/radial1"/>
    <dgm:cxn modelId="{931E4E20-812F-4948-A416-8451417E3543}" type="presOf" srcId="{BE6BC761-86D3-4997-A473-F6F2C6272891}" destId="{FADB494A-4D3B-449C-A570-A7809B68AAC8}" srcOrd="1" destOrd="0" presId="urn:microsoft.com/office/officeart/2005/8/layout/radial1"/>
    <dgm:cxn modelId="{22493F51-1BB4-483B-83D1-AA9D2A59FD98}" type="presOf" srcId="{7F3828AB-A46F-46F9-A57F-DA4A8E0CEFE1}" destId="{D541BB3F-249F-46D1-9BE0-3055611D0CC3}" srcOrd="0" destOrd="0" presId="urn:microsoft.com/office/officeart/2005/8/layout/radial1"/>
    <dgm:cxn modelId="{B1FC6C20-B335-47DE-9941-6CC91E2D2D1B}" type="presOf" srcId="{AED79A58-C1F2-49BC-95A4-85BA54220844}" destId="{81CAD26E-1270-41E0-B29E-1216D47F2E40}" srcOrd="0" destOrd="0" presId="urn:microsoft.com/office/officeart/2005/8/layout/radial1"/>
    <dgm:cxn modelId="{8A1FA8EA-7A13-4CCD-A160-CFAF6F286B57}" type="presOf" srcId="{D23FC8ED-A161-4E06-91ED-B89D619D20FE}" destId="{CE35C90B-0A66-42F2-8741-A0D1E97BD054}" srcOrd="0" destOrd="0" presId="urn:microsoft.com/office/officeart/2005/8/layout/radial1"/>
    <dgm:cxn modelId="{A448416D-7762-442E-A405-D1AC85801D34}" type="presOf" srcId="{FC24C8CD-E214-4348-8744-5E1916E62642}" destId="{62A49560-169E-4371-B7A4-48A1D08502A3}" srcOrd="1" destOrd="0" presId="urn:microsoft.com/office/officeart/2005/8/layout/radial1"/>
    <dgm:cxn modelId="{5F3E16E6-86D1-45CB-B111-CB0B30825DF7}" type="presOf" srcId="{1D2C6551-9189-4E83-A24F-B52A594337EE}" destId="{B76E8C4D-82BB-417F-8E1F-30C76A47297E}" srcOrd="0" destOrd="0" presId="urn:microsoft.com/office/officeart/2005/8/layout/radial1"/>
    <dgm:cxn modelId="{7130F216-2A97-4176-A99A-226B25E09E29}" srcId="{AF343156-7949-4708-BE4D-10A6C723CE8C}" destId="{A32CF16C-0709-4B05-9349-22BA887FAE3D}" srcOrd="1" destOrd="0" parTransId="{AED79A58-C1F2-49BC-95A4-85BA54220844}" sibTransId="{2F54F86B-A225-4821-B871-AF85A0D9625F}"/>
    <dgm:cxn modelId="{399C523B-655E-4799-B5CC-C1702964BBFD}" srcId="{AF343156-7949-4708-BE4D-10A6C723CE8C}" destId="{2FBE07EB-97B6-4018-9F51-5194937E5655}" srcOrd="4" destOrd="0" parTransId="{BE6BC761-86D3-4997-A473-F6F2C6272891}" sibTransId="{674129B7-547A-48C3-9F51-5C01C3997369}"/>
    <dgm:cxn modelId="{F2F88CC9-6484-43E6-B2BD-2BB46D8FDE19}" type="presParOf" srcId="{3ECEF7F2-72B6-44B4-AC76-A9E7C9C656FB}" destId="{1C76B780-CFBE-48DB-862F-8F5BFF5ECFC0}" srcOrd="0" destOrd="0" presId="urn:microsoft.com/office/officeart/2005/8/layout/radial1"/>
    <dgm:cxn modelId="{D2A91759-71CC-4FB7-ADE9-4CC441E026D8}" type="presParOf" srcId="{3ECEF7F2-72B6-44B4-AC76-A9E7C9C656FB}" destId="{20C1FCBB-319E-4941-AE0D-3D2FDBFFF667}" srcOrd="1" destOrd="0" presId="urn:microsoft.com/office/officeart/2005/8/layout/radial1"/>
    <dgm:cxn modelId="{901110E8-000A-403F-BFEC-77E520786CE9}" type="presParOf" srcId="{20C1FCBB-319E-4941-AE0D-3D2FDBFFF667}" destId="{20BDBCD8-7E9C-4B66-A303-AB1BA5884CA8}" srcOrd="0" destOrd="0" presId="urn:microsoft.com/office/officeart/2005/8/layout/radial1"/>
    <dgm:cxn modelId="{547FCB5E-EA6B-4FD8-8EAF-55C54D3AAA24}" type="presParOf" srcId="{3ECEF7F2-72B6-44B4-AC76-A9E7C9C656FB}" destId="{D541BB3F-249F-46D1-9BE0-3055611D0CC3}" srcOrd="2" destOrd="0" presId="urn:microsoft.com/office/officeart/2005/8/layout/radial1"/>
    <dgm:cxn modelId="{2B9C518D-B4A5-4527-A708-338A2A8CD153}" type="presParOf" srcId="{3ECEF7F2-72B6-44B4-AC76-A9E7C9C656FB}" destId="{81CAD26E-1270-41E0-B29E-1216D47F2E40}" srcOrd="3" destOrd="0" presId="urn:microsoft.com/office/officeart/2005/8/layout/radial1"/>
    <dgm:cxn modelId="{B1146285-2D69-4634-9DF3-82BCDD7E3F48}" type="presParOf" srcId="{81CAD26E-1270-41E0-B29E-1216D47F2E40}" destId="{377CC6C6-1123-4237-A7DC-96A98DF02A69}" srcOrd="0" destOrd="0" presId="urn:microsoft.com/office/officeart/2005/8/layout/radial1"/>
    <dgm:cxn modelId="{2BA1FF91-5C8D-465D-A7DF-E2FD7EFD0125}" type="presParOf" srcId="{3ECEF7F2-72B6-44B4-AC76-A9E7C9C656FB}" destId="{C97D132E-9F2A-477F-B851-5D84BE08F5D3}" srcOrd="4" destOrd="0" presId="urn:microsoft.com/office/officeart/2005/8/layout/radial1"/>
    <dgm:cxn modelId="{2EE43172-26DC-4112-8BDC-40564B7F1C4F}" type="presParOf" srcId="{3ECEF7F2-72B6-44B4-AC76-A9E7C9C656FB}" destId="{5BBDE0A6-E879-49E6-97F3-A42A5716049E}" srcOrd="5" destOrd="0" presId="urn:microsoft.com/office/officeart/2005/8/layout/radial1"/>
    <dgm:cxn modelId="{22D52779-06A6-498A-8BD2-D63BFA286091}" type="presParOf" srcId="{5BBDE0A6-E879-49E6-97F3-A42A5716049E}" destId="{0B6E9568-2FCB-46F2-B7AE-EA1401D89CA8}" srcOrd="0" destOrd="0" presId="urn:microsoft.com/office/officeart/2005/8/layout/radial1"/>
    <dgm:cxn modelId="{256C3F93-6729-4C01-9475-D14B9B097F93}" type="presParOf" srcId="{3ECEF7F2-72B6-44B4-AC76-A9E7C9C656FB}" destId="{8AC96880-E736-4DD7-BC5C-C7B47E8C1E31}" srcOrd="6" destOrd="0" presId="urn:microsoft.com/office/officeart/2005/8/layout/radial1"/>
    <dgm:cxn modelId="{BB2F52BB-9DDB-430F-A68C-1A9C13FB01E9}" type="presParOf" srcId="{3ECEF7F2-72B6-44B4-AC76-A9E7C9C656FB}" destId="{DEABC79E-6D55-478D-A2BD-C7DCBBDD542E}" srcOrd="7" destOrd="0" presId="urn:microsoft.com/office/officeart/2005/8/layout/radial1"/>
    <dgm:cxn modelId="{3CF66FC3-A278-4BA2-B461-D2F0B5B41218}" type="presParOf" srcId="{DEABC79E-6D55-478D-A2BD-C7DCBBDD542E}" destId="{3B4312C7-0EC8-47F0-9855-2CCBD40CADD9}" srcOrd="0" destOrd="0" presId="urn:microsoft.com/office/officeart/2005/8/layout/radial1"/>
    <dgm:cxn modelId="{17966006-85E4-47BA-BEE3-9D6CBB917931}" type="presParOf" srcId="{3ECEF7F2-72B6-44B4-AC76-A9E7C9C656FB}" destId="{B76E8C4D-82BB-417F-8E1F-30C76A47297E}" srcOrd="8" destOrd="0" presId="urn:microsoft.com/office/officeart/2005/8/layout/radial1"/>
    <dgm:cxn modelId="{2EC3F44E-7D12-42F5-BBB2-D71AAD7F1F56}" type="presParOf" srcId="{3ECEF7F2-72B6-44B4-AC76-A9E7C9C656FB}" destId="{8F229979-495D-4EF3-ADB2-BF299EC74AD6}" srcOrd="9" destOrd="0" presId="urn:microsoft.com/office/officeart/2005/8/layout/radial1"/>
    <dgm:cxn modelId="{0479B2D7-5A3B-42D2-880A-26DC8F4D9300}" type="presParOf" srcId="{8F229979-495D-4EF3-ADB2-BF299EC74AD6}" destId="{FADB494A-4D3B-449C-A570-A7809B68AAC8}" srcOrd="0" destOrd="0" presId="urn:microsoft.com/office/officeart/2005/8/layout/radial1"/>
    <dgm:cxn modelId="{DACD961F-78CE-4932-B583-2213B97E9BE4}" type="presParOf" srcId="{3ECEF7F2-72B6-44B4-AC76-A9E7C9C656FB}" destId="{DEA8B82F-2B76-406E-BE5A-14242C5D2B11}" srcOrd="10" destOrd="0" presId="urn:microsoft.com/office/officeart/2005/8/layout/radial1"/>
    <dgm:cxn modelId="{A3D0F0CA-8DB9-4856-9328-7F89F39DB3D5}" type="presParOf" srcId="{3ECEF7F2-72B6-44B4-AC76-A9E7C9C656FB}" destId="{D604A121-7F5F-4BD2-9233-2810DF23F858}" srcOrd="11" destOrd="0" presId="urn:microsoft.com/office/officeart/2005/8/layout/radial1"/>
    <dgm:cxn modelId="{98544776-E5F6-4992-93B9-50098AAE49EA}" type="presParOf" srcId="{D604A121-7F5F-4BD2-9233-2810DF23F858}" destId="{D5460BE0-48BE-49EE-AB23-E3B7B581476A}" srcOrd="0" destOrd="0" presId="urn:microsoft.com/office/officeart/2005/8/layout/radial1"/>
    <dgm:cxn modelId="{4CEE5EA6-0CD4-459F-89A1-5E7D166FD167}" type="presParOf" srcId="{3ECEF7F2-72B6-44B4-AC76-A9E7C9C656FB}" destId="{BBF246F6-5FBA-49BD-97D4-96AA8FAD7BAD}" srcOrd="12" destOrd="0" presId="urn:microsoft.com/office/officeart/2005/8/layout/radial1"/>
    <dgm:cxn modelId="{50C37C32-DE80-4384-9238-24D5DBC271DD}" type="presParOf" srcId="{3ECEF7F2-72B6-44B4-AC76-A9E7C9C656FB}" destId="{D020170B-B44B-4098-A4C4-3CEBF51099FD}" srcOrd="13" destOrd="0" presId="urn:microsoft.com/office/officeart/2005/8/layout/radial1"/>
    <dgm:cxn modelId="{D0188C8A-2670-4B82-8BFF-11C10A999693}" type="presParOf" srcId="{D020170B-B44B-4098-A4C4-3CEBF51099FD}" destId="{C28E6E02-6197-4822-9B4E-95484581C658}" srcOrd="0" destOrd="0" presId="urn:microsoft.com/office/officeart/2005/8/layout/radial1"/>
    <dgm:cxn modelId="{3F702426-B73C-4F93-B8DF-D757323DA32B}" type="presParOf" srcId="{3ECEF7F2-72B6-44B4-AC76-A9E7C9C656FB}" destId="{CA2D4782-2AD7-410B-B977-09239962D323}" srcOrd="14" destOrd="0" presId="urn:microsoft.com/office/officeart/2005/8/layout/radial1"/>
    <dgm:cxn modelId="{02BE6120-3079-4904-A6E4-24511B815D8D}" type="presParOf" srcId="{3ECEF7F2-72B6-44B4-AC76-A9E7C9C656FB}" destId="{2C483195-C118-40F1-9E86-AFE5AF6DE786}" srcOrd="15" destOrd="0" presId="urn:microsoft.com/office/officeart/2005/8/layout/radial1"/>
    <dgm:cxn modelId="{DC54FF32-81C5-4B4E-B750-7B25A096DFB9}" type="presParOf" srcId="{2C483195-C118-40F1-9E86-AFE5AF6DE786}" destId="{19C76062-D97E-4AD9-A562-5656347F8573}" srcOrd="0" destOrd="0" presId="urn:microsoft.com/office/officeart/2005/8/layout/radial1"/>
    <dgm:cxn modelId="{A30E77A1-8E74-4570-8F51-6A9E8175C326}" type="presParOf" srcId="{3ECEF7F2-72B6-44B4-AC76-A9E7C9C656FB}" destId="{AFFC292E-7AE3-4337-9651-CB1998B5AD28}" srcOrd="16" destOrd="0" presId="urn:microsoft.com/office/officeart/2005/8/layout/radial1"/>
    <dgm:cxn modelId="{F54E6709-370E-4533-B6DD-456586A7162D}" type="presParOf" srcId="{3ECEF7F2-72B6-44B4-AC76-A9E7C9C656FB}" destId="{5CDF77AD-16FF-4590-A1B9-81A632FFB81C}" srcOrd="17" destOrd="0" presId="urn:microsoft.com/office/officeart/2005/8/layout/radial1"/>
    <dgm:cxn modelId="{9E4D01A4-A576-4419-8A3A-F0BAB0C7762F}" type="presParOf" srcId="{5CDF77AD-16FF-4590-A1B9-81A632FFB81C}" destId="{2BEEE3C4-69F3-4C7B-A21C-08D11A6488E8}" srcOrd="0" destOrd="0" presId="urn:microsoft.com/office/officeart/2005/8/layout/radial1"/>
    <dgm:cxn modelId="{560B7AD1-0AAE-430A-842A-EB6071084799}" type="presParOf" srcId="{3ECEF7F2-72B6-44B4-AC76-A9E7C9C656FB}" destId="{CE35C90B-0A66-42F2-8741-A0D1E97BD054}" srcOrd="18" destOrd="0" presId="urn:microsoft.com/office/officeart/2005/8/layout/radial1"/>
    <dgm:cxn modelId="{5675F30D-2DE1-47D2-AC45-A8272E603D1C}" type="presParOf" srcId="{3ECEF7F2-72B6-44B4-AC76-A9E7C9C656FB}" destId="{55D602A9-E2AA-4FBD-9D25-F1F3F0C052D9}" srcOrd="19" destOrd="0" presId="urn:microsoft.com/office/officeart/2005/8/layout/radial1"/>
    <dgm:cxn modelId="{2EB411BB-A8E0-46C5-870C-5C94A7D76764}" type="presParOf" srcId="{55D602A9-E2AA-4FBD-9D25-F1F3F0C052D9}" destId="{62A49560-169E-4371-B7A4-48A1D08502A3}" srcOrd="0" destOrd="0" presId="urn:microsoft.com/office/officeart/2005/8/layout/radial1"/>
    <dgm:cxn modelId="{E9A0482E-639F-424F-A964-F0C4454359BB}" type="presParOf" srcId="{3ECEF7F2-72B6-44B4-AC76-A9E7C9C656FB}" destId="{819BD3B2-A4FF-489B-B6D2-AE22DEEF1343}" srcOrd="20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BEB925E-9F40-4724-BE3A-A3749AD89998}" type="doc">
      <dgm:prSet loTypeId="urn:microsoft.com/office/officeart/2005/8/layout/target3" loCatId="relationship" qsTypeId="urn:microsoft.com/office/officeart/2005/8/quickstyle/3d5" qsCatId="3D" csTypeId="urn:microsoft.com/office/officeart/2005/8/colors/accent1_4" csCatId="accent1" phldr="1"/>
      <dgm:spPr/>
      <dgm:t>
        <a:bodyPr/>
        <a:lstStyle/>
        <a:p>
          <a:endParaRPr lang="ru-RU"/>
        </a:p>
      </dgm:t>
    </dgm:pt>
    <dgm:pt modelId="{51257714-3A61-439B-A8C8-E51937CE19EE}">
      <dgm:prSet/>
      <dgm:spPr/>
      <dgm:t>
        <a:bodyPr/>
        <a:lstStyle/>
        <a:p>
          <a:pPr rtl="0"/>
          <a:r>
            <a:rPr lang="uk-UA" smtClean="0"/>
            <a:t>Видатки</a:t>
          </a:r>
          <a:endParaRPr lang="ru-RU"/>
        </a:p>
      </dgm:t>
    </dgm:pt>
    <dgm:pt modelId="{33D9B082-ED19-43B1-9CBF-CFC5A9AA00FC}" type="parTrans" cxnId="{09789825-CDEC-41CA-8D34-649369E2A150}">
      <dgm:prSet/>
      <dgm:spPr/>
      <dgm:t>
        <a:bodyPr/>
        <a:lstStyle/>
        <a:p>
          <a:endParaRPr lang="ru-RU"/>
        </a:p>
      </dgm:t>
    </dgm:pt>
    <dgm:pt modelId="{B9480268-C37C-4BC1-AEC7-C26508E4B023}" type="sibTrans" cxnId="{09789825-CDEC-41CA-8D34-649369E2A150}">
      <dgm:prSet/>
      <dgm:spPr/>
      <dgm:t>
        <a:bodyPr/>
        <a:lstStyle/>
        <a:p>
          <a:endParaRPr lang="ru-RU"/>
        </a:p>
      </dgm:t>
    </dgm:pt>
    <dgm:pt modelId="{19AA0E23-EDAE-4E60-B8E8-DF153D9BF319}">
      <dgm:prSet/>
      <dgm:spPr/>
      <dgm:t>
        <a:bodyPr/>
        <a:lstStyle/>
        <a:p>
          <a:pPr rtl="0"/>
          <a:r>
            <a:rPr lang="uk-UA" dirty="0" smtClean="0"/>
            <a:t>Спеціальний фонд</a:t>
          </a:r>
        </a:p>
        <a:p>
          <a:pPr rtl="0"/>
          <a:r>
            <a:rPr lang="uk-UA" dirty="0" smtClean="0"/>
            <a:t> 783,8 тис. </a:t>
          </a:r>
          <a:r>
            <a:rPr lang="uk-UA" dirty="0" err="1" smtClean="0"/>
            <a:t>грн</a:t>
          </a:r>
          <a:endParaRPr lang="ru-RU" dirty="0"/>
        </a:p>
      </dgm:t>
    </dgm:pt>
    <dgm:pt modelId="{2B16C3FA-175E-47D3-96EE-DB4F04FDACEB}" type="parTrans" cxnId="{9871DB86-9883-4DB7-B171-B1BF105520DB}">
      <dgm:prSet/>
      <dgm:spPr/>
      <dgm:t>
        <a:bodyPr/>
        <a:lstStyle/>
        <a:p>
          <a:endParaRPr lang="ru-RU"/>
        </a:p>
      </dgm:t>
    </dgm:pt>
    <dgm:pt modelId="{8EDD8A8F-7394-48F2-934C-DD5EC32869EC}" type="sibTrans" cxnId="{9871DB86-9883-4DB7-B171-B1BF105520DB}">
      <dgm:prSet/>
      <dgm:spPr/>
      <dgm:t>
        <a:bodyPr/>
        <a:lstStyle/>
        <a:p>
          <a:endParaRPr lang="ru-RU"/>
        </a:p>
      </dgm:t>
    </dgm:pt>
    <dgm:pt modelId="{20347A93-D495-445E-9D49-02F0FE59B86D}" type="pres">
      <dgm:prSet presAssocID="{9BEB925E-9F40-4724-BE3A-A3749AD89998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961C2295-61F2-4701-AA8B-CD428E0B5416}" type="pres">
      <dgm:prSet presAssocID="{51257714-3A61-439B-A8C8-E51937CE19EE}" presName="circle1" presStyleLbl="node1" presStyleIdx="0" presStyleCnt="2"/>
      <dgm:spPr/>
      <dgm:t>
        <a:bodyPr/>
        <a:lstStyle/>
        <a:p>
          <a:endParaRPr lang="ru-RU"/>
        </a:p>
      </dgm:t>
    </dgm:pt>
    <dgm:pt modelId="{C98DDBA1-1762-415D-BEDF-F6782A92DADA}" type="pres">
      <dgm:prSet presAssocID="{51257714-3A61-439B-A8C8-E51937CE19EE}" presName="space" presStyleCnt="0"/>
      <dgm:spPr/>
    </dgm:pt>
    <dgm:pt modelId="{C8E2C99F-07AC-49E6-9244-D30C7A139B77}" type="pres">
      <dgm:prSet presAssocID="{51257714-3A61-439B-A8C8-E51937CE19EE}" presName="rect1" presStyleLbl="alignAcc1" presStyleIdx="0" presStyleCnt="2"/>
      <dgm:spPr/>
      <dgm:t>
        <a:bodyPr/>
        <a:lstStyle/>
        <a:p>
          <a:endParaRPr lang="uk-UA"/>
        </a:p>
      </dgm:t>
    </dgm:pt>
    <dgm:pt modelId="{2B94D3B1-96AC-4D54-8BD0-2DCD283FD12E}" type="pres">
      <dgm:prSet presAssocID="{19AA0E23-EDAE-4E60-B8E8-DF153D9BF319}" presName="vertSpace2" presStyleLbl="node1" presStyleIdx="0" presStyleCnt="2"/>
      <dgm:spPr/>
    </dgm:pt>
    <dgm:pt modelId="{8BDD7D3D-CA58-454A-AFF4-B85CDCD90082}" type="pres">
      <dgm:prSet presAssocID="{19AA0E23-EDAE-4E60-B8E8-DF153D9BF319}" presName="circle2" presStyleLbl="node1" presStyleIdx="1" presStyleCnt="2"/>
      <dgm:spPr/>
    </dgm:pt>
    <dgm:pt modelId="{2F0C1FBE-CA73-4D25-A866-66368018F546}" type="pres">
      <dgm:prSet presAssocID="{19AA0E23-EDAE-4E60-B8E8-DF153D9BF319}" presName="rect2" presStyleLbl="alignAcc1" presStyleIdx="1" presStyleCnt="2"/>
      <dgm:spPr/>
      <dgm:t>
        <a:bodyPr/>
        <a:lstStyle/>
        <a:p>
          <a:endParaRPr lang="ru-RU"/>
        </a:p>
      </dgm:t>
    </dgm:pt>
    <dgm:pt modelId="{945EBF53-4C32-4AFA-9AD6-4B7DE4786948}" type="pres">
      <dgm:prSet presAssocID="{51257714-3A61-439B-A8C8-E51937CE19EE}" presName="rect1ParTxNoCh" presStyleLbl="alignAcc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F33FD811-2D95-4A81-8097-569B86E12252}" type="pres">
      <dgm:prSet presAssocID="{19AA0E23-EDAE-4E60-B8E8-DF153D9BF319}" presName="rect2ParTxNoCh" presStyleLbl="alignAcc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0D99007-F9CA-4EFB-BF86-811CA9C5E4B9}" type="presOf" srcId="{51257714-3A61-439B-A8C8-E51937CE19EE}" destId="{945EBF53-4C32-4AFA-9AD6-4B7DE4786948}" srcOrd="1" destOrd="0" presId="urn:microsoft.com/office/officeart/2005/8/layout/target3"/>
    <dgm:cxn modelId="{9871DB86-9883-4DB7-B171-B1BF105520DB}" srcId="{9BEB925E-9F40-4724-BE3A-A3749AD89998}" destId="{19AA0E23-EDAE-4E60-B8E8-DF153D9BF319}" srcOrd="1" destOrd="0" parTransId="{2B16C3FA-175E-47D3-96EE-DB4F04FDACEB}" sibTransId="{8EDD8A8F-7394-48F2-934C-DD5EC32869EC}"/>
    <dgm:cxn modelId="{09789825-CDEC-41CA-8D34-649369E2A150}" srcId="{9BEB925E-9F40-4724-BE3A-A3749AD89998}" destId="{51257714-3A61-439B-A8C8-E51937CE19EE}" srcOrd="0" destOrd="0" parTransId="{33D9B082-ED19-43B1-9CBF-CFC5A9AA00FC}" sibTransId="{B9480268-C37C-4BC1-AEC7-C26508E4B023}"/>
    <dgm:cxn modelId="{BA8DEACF-99A3-49D0-B96F-A49A723BF700}" type="presOf" srcId="{51257714-3A61-439B-A8C8-E51937CE19EE}" destId="{C8E2C99F-07AC-49E6-9244-D30C7A139B77}" srcOrd="0" destOrd="0" presId="urn:microsoft.com/office/officeart/2005/8/layout/target3"/>
    <dgm:cxn modelId="{757F2D47-AE3B-4A09-B8B3-84B70DF90A54}" type="presOf" srcId="{19AA0E23-EDAE-4E60-B8E8-DF153D9BF319}" destId="{F33FD811-2D95-4A81-8097-569B86E12252}" srcOrd="1" destOrd="0" presId="urn:microsoft.com/office/officeart/2005/8/layout/target3"/>
    <dgm:cxn modelId="{3B87FE7F-C611-414B-9F63-13DA06D4C09E}" type="presOf" srcId="{9BEB925E-9F40-4724-BE3A-A3749AD89998}" destId="{20347A93-D495-445E-9D49-02F0FE59B86D}" srcOrd="0" destOrd="0" presId="urn:microsoft.com/office/officeart/2005/8/layout/target3"/>
    <dgm:cxn modelId="{3414A38E-67AE-4D0C-9576-D29251C50631}" type="presOf" srcId="{19AA0E23-EDAE-4E60-B8E8-DF153D9BF319}" destId="{2F0C1FBE-CA73-4D25-A866-66368018F546}" srcOrd="0" destOrd="0" presId="urn:microsoft.com/office/officeart/2005/8/layout/target3"/>
    <dgm:cxn modelId="{4A781181-9917-44E5-AFA9-51FF108BAE4D}" type="presParOf" srcId="{20347A93-D495-445E-9D49-02F0FE59B86D}" destId="{961C2295-61F2-4701-AA8B-CD428E0B5416}" srcOrd="0" destOrd="0" presId="urn:microsoft.com/office/officeart/2005/8/layout/target3"/>
    <dgm:cxn modelId="{630FE3F1-1944-4822-A926-606254D27C3E}" type="presParOf" srcId="{20347A93-D495-445E-9D49-02F0FE59B86D}" destId="{C98DDBA1-1762-415D-BEDF-F6782A92DADA}" srcOrd="1" destOrd="0" presId="urn:microsoft.com/office/officeart/2005/8/layout/target3"/>
    <dgm:cxn modelId="{933DBC8B-330B-41A5-9875-35E1906B5B28}" type="presParOf" srcId="{20347A93-D495-445E-9D49-02F0FE59B86D}" destId="{C8E2C99F-07AC-49E6-9244-D30C7A139B77}" srcOrd="2" destOrd="0" presId="urn:microsoft.com/office/officeart/2005/8/layout/target3"/>
    <dgm:cxn modelId="{CA51BE74-B01C-44B2-91BF-3A9C25B3FA07}" type="presParOf" srcId="{20347A93-D495-445E-9D49-02F0FE59B86D}" destId="{2B94D3B1-96AC-4D54-8BD0-2DCD283FD12E}" srcOrd="3" destOrd="0" presId="urn:microsoft.com/office/officeart/2005/8/layout/target3"/>
    <dgm:cxn modelId="{5EF324FF-80E1-41E2-B888-4C166D861A15}" type="presParOf" srcId="{20347A93-D495-445E-9D49-02F0FE59B86D}" destId="{8BDD7D3D-CA58-454A-AFF4-B85CDCD90082}" srcOrd="4" destOrd="0" presId="urn:microsoft.com/office/officeart/2005/8/layout/target3"/>
    <dgm:cxn modelId="{18F23CF6-AE2D-419E-B197-F190DA1D370F}" type="presParOf" srcId="{20347A93-D495-445E-9D49-02F0FE59B86D}" destId="{2F0C1FBE-CA73-4D25-A866-66368018F546}" srcOrd="5" destOrd="0" presId="urn:microsoft.com/office/officeart/2005/8/layout/target3"/>
    <dgm:cxn modelId="{8FE0DB01-9E70-4FCB-91E5-EE4FB77A5BDC}" type="presParOf" srcId="{20347A93-D495-445E-9D49-02F0FE59B86D}" destId="{945EBF53-4C32-4AFA-9AD6-4B7DE4786948}" srcOrd="6" destOrd="0" presId="urn:microsoft.com/office/officeart/2005/8/layout/target3"/>
    <dgm:cxn modelId="{F973E5BC-AC39-40FC-9D8B-70AED553A1A3}" type="presParOf" srcId="{20347A93-D495-445E-9D49-02F0FE59B86D}" destId="{F33FD811-2D95-4A81-8097-569B86E12252}" srcOrd="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7390417-B0AD-4C70-A251-C497CF7A3E94}" type="doc">
      <dgm:prSet loTypeId="urn:microsoft.com/office/officeart/2008/layout/AscendingPictureAccentProcess" loCatId="process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28883AF-FC31-4D79-A928-E66DD48AC8D5}">
      <dgm:prSet phldrT="[Текст]"/>
      <dgm:spPr/>
      <dgm:t>
        <a:bodyPr/>
        <a:lstStyle/>
        <a:p>
          <a:r>
            <a:rPr lang="ru-RU" b="1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Інша</a:t>
          </a:r>
          <a:r>
            <a: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діяльність</a:t>
          </a:r>
          <a:r>
            <a: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у </a:t>
          </a:r>
          <a:r>
            <a:rPr lang="ru-RU" b="1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сфері</a:t>
          </a:r>
          <a:r>
            <a: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державного </a:t>
          </a:r>
          <a:r>
            <a:rPr lang="ru-RU" b="1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управління</a:t>
          </a:r>
          <a:r>
            <a: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– 643,1 тис.  грн.</a:t>
          </a:r>
          <a:endParaRPr lang="ru-RU" dirty="0"/>
        </a:p>
      </dgm:t>
    </dgm:pt>
    <dgm:pt modelId="{58D3719B-64AB-4226-A3F2-A2FF73E16E46}" type="parTrans" cxnId="{714BABEE-5418-4410-A92B-3ADA0660FDCD}">
      <dgm:prSet/>
      <dgm:spPr/>
      <dgm:t>
        <a:bodyPr/>
        <a:lstStyle/>
        <a:p>
          <a:endParaRPr lang="ru-RU"/>
        </a:p>
      </dgm:t>
    </dgm:pt>
    <dgm:pt modelId="{0A8C7B78-A71D-4B49-8BBB-1480143B3BAF}" type="sibTrans" cxnId="{714BABEE-5418-4410-A92B-3ADA0660FDCD}">
      <dgm:prSet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D8EFA009-2840-469A-BB0C-F0944CB91830}">
      <dgm:prSet phldrT="[Текст]" custT="1"/>
      <dgm:spPr/>
      <dgm:t>
        <a:bodyPr/>
        <a:lstStyle/>
        <a:p>
          <a:r>
            <a:rPr lang="uk-UA" sz="1400" b="1" dirty="0" smtClean="0">
              <a:solidFill>
                <a:schemeClr val="accent1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rPr>
            <a:t>Організаційне, інформаційно-аналітичне та матеріально-технічне забезпечення діяльності міської ради, керівництво і управління у відповідній сфері у громаді – 40 616,4 </a:t>
          </a:r>
          <a:r>
            <a:rPr lang="uk-UA" sz="1400" b="1" dirty="0" err="1" smtClean="0">
              <a:solidFill>
                <a:schemeClr val="accent1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rPr>
            <a:t>тис.грн</a:t>
          </a:r>
          <a:r>
            <a:rPr lang="uk-UA" sz="1400" b="1" dirty="0" smtClean="0">
              <a:solidFill>
                <a:schemeClr val="accent1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sz="1400" b="1" dirty="0">
            <a:solidFill>
              <a:schemeClr val="accent1">
                <a:lumMod val="2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DC77AD0D-E3C0-472F-8257-C76C1912647C}" type="parTrans" cxnId="{EB185E5A-62A0-4073-8EC1-1EF77303ADF5}">
      <dgm:prSet/>
      <dgm:spPr/>
      <dgm:t>
        <a:bodyPr/>
        <a:lstStyle/>
        <a:p>
          <a:endParaRPr lang="ru-RU"/>
        </a:p>
      </dgm:t>
    </dgm:pt>
    <dgm:pt modelId="{933A2E99-0F1B-42AC-9874-635BC43B9A30}" type="sibTrans" cxnId="{EB185E5A-62A0-4073-8EC1-1EF77303ADF5}">
      <dgm:prSet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03A57B01-0142-4AC0-887C-C186175BA422}" type="pres">
      <dgm:prSet presAssocID="{17390417-B0AD-4C70-A251-C497CF7A3E94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uk-UA"/>
        </a:p>
      </dgm:t>
    </dgm:pt>
    <dgm:pt modelId="{552114E4-4A6C-44A1-99B9-6889F1E78230}" type="pres">
      <dgm:prSet presAssocID="{17390417-B0AD-4C70-A251-C497CF7A3E94}" presName="dot1" presStyleLbl="alignNode1" presStyleIdx="0" presStyleCnt="10"/>
      <dgm:spPr/>
    </dgm:pt>
    <dgm:pt modelId="{53BDA77B-1B7A-4B9E-8D9F-052FAC39651D}" type="pres">
      <dgm:prSet presAssocID="{17390417-B0AD-4C70-A251-C497CF7A3E94}" presName="dot2" presStyleLbl="alignNode1" presStyleIdx="1" presStyleCnt="10"/>
      <dgm:spPr/>
    </dgm:pt>
    <dgm:pt modelId="{7B7F1224-BC39-4E67-86C8-B2BD18A035C2}" type="pres">
      <dgm:prSet presAssocID="{17390417-B0AD-4C70-A251-C497CF7A3E94}" presName="dot3" presStyleLbl="alignNode1" presStyleIdx="2" presStyleCnt="10"/>
      <dgm:spPr/>
    </dgm:pt>
    <dgm:pt modelId="{24325FA7-E7B8-4FE7-87D2-AFD68E58B85C}" type="pres">
      <dgm:prSet presAssocID="{17390417-B0AD-4C70-A251-C497CF7A3E94}" presName="dotArrow1" presStyleLbl="alignNode1" presStyleIdx="3" presStyleCnt="10"/>
      <dgm:spPr/>
    </dgm:pt>
    <dgm:pt modelId="{629BC1AB-2F14-4EE9-95BD-DF5A1AC7AFFD}" type="pres">
      <dgm:prSet presAssocID="{17390417-B0AD-4C70-A251-C497CF7A3E94}" presName="dotArrow2" presStyleLbl="alignNode1" presStyleIdx="4" presStyleCnt="10"/>
      <dgm:spPr/>
    </dgm:pt>
    <dgm:pt modelId="{B89E6B83-2823-4D73-9F5C-3945DA55D75B}" type="pres">
      <dgm:prSet presAssocID="{17390417-B0AD-4C70-A251-C497CF7A3E94}" presName="dotArrow3" presStyleLbl="alignNode1" presStyleIdx="5" presStyleCnt="10"/>
      <dgm:spPr/>
    </dgm:pt>
    <dgm:pt modelId="{BF449D00-D2F7-43F3-B1A4-34C47B95EEDA}" type="pres">
      <dgm:prSet presAssocID="{17390417-B0AD-4C70-A251-C497CF7A3E94}" presName="dotArrow4" presStyleLbl="alignNode1" presStyleIdx="6" presStyleCnt="10"/>
      <dgm:spPr/>
    </dgm:pt>
    <dgm:pt modelId="{050AD08B-A61F-45C9-9472-D180BC93E345}" type="pres">
      <dgm:prSet presAssocID="{17390417-B0AD-4C70-A251-C497CF7A3E94}" presName="dotArrow5" presStyleLbl="alignNode1" presStyleIdx="7" presStyleCnt="10"/>
      <dgm:spPr/>
    </dgm:pt>
    <dgm:pt modelId="{9EB50D77-02A7-4946-AD89-E8B73652B49D}" type="pres">
      <dgm:prSet presAssocID="{17390417-B0AD-4C70-A251-C497CF7A3E94}" presName="dotArrow6" presStyleLbl="alignNode1" presStyleIdx="8" presStyleCnt="10"/>
      <dgm:spPr/>
    </dgm:pt>
    <dgm:pt modelId="{A8B2B89B-512F-43A1-A5B2-D6AA7E43FC4B}" type="pres">
      <dgm:prSet presAssocID="{17390417-B0AD-4C70-A251-C497CF7A3E94}" presName="dotArrow7" presStyleLbl="alignNode1" presStyleIdx="9" presStyleCnt="10"/>
      <dgm:spPr/>
    </dgm:pt>
    <dgm:pt modelId="{816D0842-EEEC-48A8-84E6-A37A796F561B}" type="pres">
      <dgm:prSet presAssocID="{B28883AF-FC31-4D79-A928-E66DD48AC8D5}" presName="parTx1" presStyleLbl="node1" presStyleIdx="0" presStyleCnt="2" custScaleX="102738" custScaleY="115901"/>
      <dgm:spPr/>
      <dgm:t>
        <a:bodyPr/>
        <a:lstStyle/>
        <a:p>
          <a:endParaRPr lang="ru-RU"/>
        </a:p>
      </dgm:t>
    </dgm:pt>
    <dgm:pt modelId="{4F76AC9F-BE13-4D0A-8053-46194B7445D5}" type="pres">
      <dgm:prSet presAssocID="{0A8C7B78-A71D-4B49-8BBB-1480143B3BAF}" presName="picture1" presStyleCnt="0"/>
      <dgm:spPr/>
    </dgm:pt>
    <dgm:pt modelId="{D2BB533D-5CF4-4750-9872-DDF6846D0EC3}" type="pres">
      <dgm:prSet presAssocID="{0A8C7B78-A71D-4B49-8BBB-1480143B3BAF}" presName="imageRepeatNode" presStyleLbl="fgImgPlace1" presStyleIdx="0" presStyleCnt="2"/>
      <dgm:spPr/>
      <dgm:t>
        <a:bodyPr/>
        <a:lstStyle/>
        <a:p>
          <a:endParaRPr lang="uk-UA"/>
        </a:p>
      </dgm:t>
    </dgm:pt>
    <dgm:pt modelId="{8AB7A60C-731F-4FD3-9566-4B7F8BECD2B0}" type="pres">
      <dgm:prSet presAssocID="{D8EFA009-2840-469A-BB0C-F0944CB91830}" presName="parTx2" presStyleLbl="node1" presStyleIdx="1" presStyleCnt="2" custScaleX="89031" custScaleY="392290" custLinFactNeighborX="11472" custLinFactNeighborY="-75560"/>
      <dgm:spPr/>
      <dgm:t>
        <a:bodyPr/>
        <a:lstStyle/>
        <a:p>
          <a:endParaRPr lang="ru-RU"/>
        </a:p>
      </dgm:t>
    </dgm:pt>
    <dgm:pt modelId="{FB114C2A-0278-4A8D-9ECC-F371C9278826}" type="pres">
      <dgm:prSet presAssocID="{933A2E99-0F1B-42AC-9874-635BC43B9A30}" presName="picture2" presStyleCnt="0"/>
      <dgm:spPr/>
    </dgm:pt>
    <dgm:pt modelId="{209548B3-7822-44FD-B16F-65F8BB760242}" type="pres">
      <dgm:prSet presAssocID="{933A2E99-0F1B-42AC-9874-635BC43B9A30}" presName="imageRepeatNode" presStyleLbl="fgImgPlace1" presStyleIdx="1" presStyleCnt="2"/>
      <dgm:spPr/>
      <dgm:t>
        <a:bodyPr/>
        <a:lstStyle/>
        <a:p>
          <a:endParaRPr lang="uk-UA"/>
        </a:p>
      </dgm:t>
    </dgm:pt>
  </dgm:ptLst>
  <dgm:cxnLst>
    <dgm:cxn modelId="{5F4FCC7A-F83E-4656-BD04-7275A98C7565}" type="presOf" srcId="{933A2E99-0F1B-42AC-9874-635BC43B9A30}" destId="{209548B3-7822-44FD-B16F-65F8BB760242}" srcOrd="0" destOrd="0" presId="urn:microsoft.com/office/officeart/2008/layout/AscendingPictureAccentProcess"/>
    <dgm:cxn modelId="{BBEF0D5F-F9C0-4456-B38E-0B07B608A6C6}" type="presOf" srcId="{B28883AF-FC31-4D79-A928-E66DD48AC8D5}" destId="{816D0842-EEEC-48A8-84E6-A37A796F561B}" srcOrd="0" destOrd="0" presId="urn:microsoft.com/office/officeart/2008/layout/AscendingPictureAccentProcess"/>
    <dgm:cxn modelId="{EB185E5A-62A0-4073-8EC1-1EF77303ADF5}" srcId="{17390417-B0AD-4C70-A251-C497CF7A3E94}" destId="{D8EFA009-2840-469A-BB0C-F0944CB91830}" srcOrd="1" destOrd="0" parTransId="{DC77AD0D-E3C0-472F-8257-C76C1912647C}" sibTransId="{933A2E99-0F1B-42AC-9874-635BC43B9A30}"/>
    <dgm:cxn modelId="{714BABEE-5418-4410-A92B-3ADA0660FDCD}" srcId="{17390417-B0AD-4C70-A251-C497CF7A3E94}" destId="{B28883AF-FC31-4D79-A928-E66DD48AC8D5}" srcOrd="0" destOrd="0" parTransId="{58D3719B-64AB-4226-A3F2-A2FF73E16E46}" sibTransId="{0A8C7B78-A71D-4B49-8BBB-1480143B3BAF}"/>
    <dgm:cxn modelId="{ADFC056E-46C8-4DE7-96DC-F18630D09D69}" type="presOf" srcId="{D8EFA009-2840-469A-BB0C-F0944CB91830}" destId="{8AB7A60C-731F-4FD3-9566-4B7F8BECD2B0}" srcOrd="0" destOrd="0" presId="urn:microsoft.com/office/officeart/2008/layout/AscendingPictureAccentProcess"/>
    <dgm:cxn modelId="{CCAA4DBD-5114-432A-9981-B0147681C474}" type="presOf" srcId="{17390417-B0AD-4C70-A251-C497CF7A3E94}" destId="{03A57B01-0142-4AC0-887C-C186175BA422}" srcOrd="0" destOrd="0" presId="urn:microsoft.com/office/officeart/2008/layout/AscendingPictureAccentProcess"/>
    <dgm:cxn modelId="{EC379CA2-A98F-41F3-BD8E-4C65AA4D4246}" type="presOf" srcId="{0A8C7B78-A71D-4B49-8BBB-1480143B3BAF}" destId="{D2BB533D-5CF4-4750-9872-DDF6846D0EC3}" srcOrd="0" destOrd="0" presId="urn:microsoft.com/office/officeart/2008/layout/AscendingPictureAccentProcess"/>
    <dgm:cxn modelId="{89E1C6F5-A273-4EC3-8254-118F10531F7E}" type="presParOf" srcId="{03A57B01-0142-4AC0-887C-C186175BA422}" destId="{552114E4-4A6C-44A1-99B9-6889F1E78230}" srcOrd="0" destOrd="0" presId="urn:microsoft.com/office/officeart/2008/layout/AscendingPictureAccentProcess"/>
    <dgm:cxn modelId="{ACC58E78-D1D1-47ED-BF63-009BB136D808}" type="presParOf" srcId="{03A57B01-0142-4AC0-887C-C186175BA422}" destId="{53BDA77B-1B7A-4B9E-8D9F-052FAC39651D}" srcOrd="1" destOrd="0" presId="urn:microsoft.com/office/officeart/2008/layout/AscendingPictureAccentProcess"/>
    <dgm:cxn modelId="{CEF86A7E-D148-4606-A335-2C0F67E94ADC}" type="presParOf" srcId="{03A57B01-0142-4AC0-887C-C186175BA422}" destId="{7B7F1224-BC39-4E67-86C8-B2BD18A035C2}" srcOrd="2" destOrd="0" presId="urn:microsoft.com/office/officeart/2008/layout/AscendingPictureAccentProcess"/>
    <dgm:cxn modelId="{F3ADC253-00E0-4BC8-A209-2EBBC4D8F3E1}" type="presParOf" srcId="{03A57B01-0142-4AC0-887C-C186175BA422}" destId="{24325FA7-E7B8-4FE7-87D2-AFD68E58B85C}" srcOrd="3" destOrd="0" presId="urn:microsoft.com/office/officeart/2008/layout/AscendingPictureAccentProcess"/>
    <dgm:cxn modelId="{371AC418-0FE9-4621-8DF9-DC5551730FCC}" type="presParOf" srcId="{03A57B01-0142-4AC0-887C-C186175BA422}" destId="{629BC1AB-2F14-4EE9-95BD-DF5A1AC7AFFD}" srcOrd="4" destOrd="0" presId="urn:microsoft.com/office/officeart/2008/layout/AscendingPictureAccentProcess"/>
    <dgm:cxn modelId="{58D39CFB-61B3-40C0-9545-077F4344C372}" type="presParOf" srcId="{03A57B01-0142-4AC0-887C-C186175BA422}" destId="{B89E6B83-2823-4D73-9F5C-3945DA55D75B}" srcOrd="5" destOrd="0" presId="urn:microsoft.com/office/officeart/2008/layout/AscendingPictureAccentProcess"/>
    <dgm:cxn modelId="{7AFD8320-5309-495C-9A65-676C3046B4A8}" type="presParOf" srcId="{03A57B01-0142-4AC0-887C-C186175BA422}" destId="{BF449D00-D2F7-43F3-B1A4-34C47B95EEDA}" srcOrd="6" destOrd="0" presId="urn:microsoft.com/office/officeart/2008/layout/AscendingPictureAccentProcess"/>
    <dgm:cxn modelId="{1238C15B-301C-4D14-9B3B-8AF712F332FD}" type="presParOf" srcId="{03A57B01-0142-4AC0-887C-C186175BA422}" destId="{050AD08B-A61F-45C9-9472-D180BC93E345}" srcOrd="7" destOrd="0" presId="urn:microsoft.com/office/officeart/2008/layout/AscendingPictureAccentProcess"/>
    <dgm:cxn modelId="{E8B16F93-E6CC-48A0-9270-F0D2064D3358}" type="presParOf" srcId="{03A57B01-0142-4AC0-887C-C186175BA422}" destId="{9EB50D77-02A7-4946-AD89-E8B73652B49D}" srcOrd="8" destOrd="0" presId="urn:microsoft.com/office/officeart/2008/layout/AscendingPictureAccentProcess"/>
    <dgm:cxn modelId="{6AFDF7E6-FBD2-410A-9A24-47C3A9115097}" type="presParOf" srcId="{03A57B01-0142-4AC0-887C-C186175BA422}" destId="{A8B2B89B-512F-43A1-A5B2-D6AA7E43FC4B}" srcOrd="9" destOrd="0" presId="urn:microsoft.com/office/officeart/2008/layout/AscendingPictureAccentProcess"/>
    <dgm:cxn modelId="{7BD376BA-0EAD-4A14-99C3-7F771ED98B62}" type="presParOf" srcId="{03A57B01-0142-4AC0-887C-C186175BA422}" destId="{816D0842-EEEC-48A8-84E6-A37A796F561B}" srcOrd="10" destOrd="0" presId="urn:microsoft.com/office/officeart/2008/layout/AscendingPictureAccentProcess"/>
    <dgm:cxn modelId="{677B6DD9-063A-400E-84A6-6D96CB186E36}" type="presParOf" srcId="{03A57B01-0142-4AC0-887C-C186175BA422}" destId="{4F76AC9F-BE13-4D0A-8053-46194B7445D5}" srcOrd="11" destOrd="0" presId="urn:microsoft.com/office/officeart/2008/layout/AscendingPictureAccentProcess"/>
    <dgm:cxn modelId="{99AE598D-01A5-418E-8B25-4734168971D5}" type="presParOf" srcId="{4F76AC9F-BE13-4D0A-8053-46194B7445D5}" destId="{D2BB533D-5CF4-4750-9872-DDF6846D0EC3}" srcOrd="0" destOrd="0" presId="urn:microsoft.com/office/officeart/2008/layout/AscendingPictureAccentProcess"/>
    <dgm:cxn modelId="{F0FC68C5-B92D-4264-9258-0B595E4C0B35}" type="presParOf" srcId="{03A57B01-0142-4AC0-887C-C186175BA422}" destId="{8AB7A60C-731F-4FD3-9566-4B7F8BECD2B0}" srcOrd="12" destOrd="0" presId="urn:microsoft.com/office/officeart/2008/layout/AscendingPictureAccentProcess"/>
    <dgm:cxn modelId="{676D05AF-F3CD-4487-A26E-38F8D97ED39C}" type="presParOf" srcId="{03A57B01-0142-4AC0-887C-C186175BA422}" destId="{FB114C2A-0278-4A8D-9ECC-F371C9278826}" srcOrd="13" destOrd="0" presId="urn:microsoft.com/office/officeart/2008/layout/AscendingPictureAccentProcess"/>
    <dgm:cxn modelId="{76ACF4E6-DFD3-4AB4-9EB4-D327222B1BF4}" type="presParOf" srcId="{FB114C2A-0278-4A8D-9ECC-F371C9278826}" destId="{209548B3-7822-44FD-B16F-65F8BB760242}" srcOrd="0" destOrd="0" presId="urn:microsoft.com/office/officeart/2008/layout/AscendingPictureAccentProcess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76B780-CFBE-48DB-862F-8F5BFF5ECFC0}">
      <dsp:nvSpPr>
        <dsp:cNvPr id="0" name=""/>
        <dsp:cNvSpPr/>
      </dsp:nvSpPr>
      <dsp:spPr>
        <a:xfrm>
          <a:off x="3223589" y="1830140"/>
          <a:ext cx="1611293" cy="861184"/>
        </a:xfrm>
        <a:prstGeom prst="ellipse">
          <a:avLst/>
        </a:prstGeom>
        <a:solidFill>
          <a:srgbClr val="53EB6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200" kern="1200" dirty="0" smtClean="0">
              <a:solidFill>
                <a:schemeClr val="tx1"/>
              </a:solidFill>
            </a:rPr>
            <a:t>Доходи            150023740,89 </a:t>
          </a:r>
          <a:r>
            <a:rPr lang="uk-UA" sz="1200" kern="1200" dirty="0" err="1" smtClean="0">
              <a:solidFill>
                <a:schemeClr val="tx1"/>
              </a:solidFill>
            </a:rPr>
            <a:t>грн</a:t>
          </a:r>
          <a:endParaRPr lang="uk-UA" sz="1200" kern="1200" dirty="0">
            <a:solidFill>
              <a:schemeClr val="tx1"/>
            </a:solidFill>
          </a:endParaRPr>
        </a:p>
      </dsp:txBody>
      <dsp:txXfrm>
        <a:off x="3459557" y="1956257"/>
        <a:ext cx="1139357" cy="608950"/>
      </dsp:txXfrm>
    </dsp:sp>
    <dsp:sp modelId="{20C1FCBB-319E-4941-AE0D-3D2FDBFFF667}">
      <dsp:nvSpPr>
        <dsp:cNvPr id="0" name=""/>
        <dsp:cNvSpPr/>
      </dsp:nvSpPr>
      <dsp:spPr>
        <a:xfrm rot="16066259">
          <a:off x="3510504" y="1337999"/>
          <a:ext cx="966363" cy="18836"/>
        </a:xfrm>
        <a:custGeom>
          <a:avLst/>
          <a:gdLst/>
          <a:ahLst/>
          <a:cxnLst/>
          <a:rect l="0" t="0" r="0" b="0"/>
          <a:pathLst>
            <a:path>
              <a:moveTo>
                <a:pt x="0" y="9418"/>
              </a:moveTo>
              <a:lnTo>
                <a:pt x="966363" y="941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500" kern="1200"/>
        </a:p>
      </dsp:txBody>
      <dsp:txXfrm rot="10800000">
        <a:off x="3969527" y="1323257"/>
        <a:ext cx="48318" cy="48318"/>
      </dsp:txXfrm>
    </dsp:sp>
    <dsp:sp modelId="{D541BB3F-249F-46D1-9BE0-3055611D0CC3}">
      <dsp:nvSpPr>
        <dsp:cNvPr id="0" name=""/>
        <dsp:cNvSpPr/>
      </dsp:nvSpPr>
      <dsp:spPr>
        <a:xfrm>
          <a:off x="3156099" y="3510"/>
          <a:ext cx="1604076" cy="861184"/>
        </a:xfrm>
        <a:prstGeom prst="ellipse">
          <a:avLst/>
        </a:prstGeom>
        <a:solidFill>
          <a:srgbClr val="F5A9BB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200" kern="1200" dirty="0" smtClean="0">
              <a:solidFill>
                <a:schemeClr val="tx1"/>
              </a:solidFill>
            </a:rPr>
            <a:t>ПДФО – 83581419,83 </a:t>
          </a:r>
          <a:r>
            <a:rPr lang="uk-UA" sz="1200" kern="1200" dirty="0" err="1" smtClean="0">
              <a:solidFill>
                <a:schemeClr val="tx1"/>
              </a:solidFill>
            </a:rPr>
            <a:t>грн</a:t>
          </a:r>
          <a:endParaRPr lang="uk-UA" sz="1200" kern="1200" dirty="0">
            <a:solidFill>
              <a:schemeClr val="tx1"/>
            </a:solidFill>
          </a:endParaRPr>
        </a:p>
      </dsp:txBody>
      <dsp:txXfrm>
        <a:off x="3391010" y="129627"/>
        <a:ext cx="1134254" cy="608950"/>
      </dsp:txXfrm>
    </dsp:sp>
    <dsp:sp modelId="{81CAD26E-1270-41E0-B29E-1216D47F2E40}">
      <dsp:nvSpPr>
        <dsp:cNvPr id="0" name=""/>
        <dsp:cNvSpPr/>
      </dsp:nvSpPr>
      <dsp:spPr>
        <a:xfrm rot="19008141">
          <a:off x="4265949" y="1468358"/>
          <a:ext cx="1194237" cy="18836"/>
        </a:xfrm>
        <a:custGeom>
          <a:avLst/>
          <a:gdLst/>
          <a:ahLst/>
          <a:cxnLst/>
          <a:rect l="0" t="0" r="0" b="0"/>
          <a:pathLst>
            <a:path>
              <a:moveTo>
                <a:pt x="0" y="9418"/>
              </a:moveTo>
              <a:lnTo>
                <a:pt x="1194237" y="941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500" kern="1200"/>
        </a:p>
      </dsp:txBody>
      <dsp:txXfrm>
        <a:off x="4833212" y="1447920"/>
        <a:ext cx="59711" cy="59711"/>
      </dsp:txXfrm>
    </dsp:sp>
    <dsp:sp modelId="{C97D132E-9F2A-477F-B851-5D84BE08F5D3}">
      <dsp:nvSpPr>
        <dsp:cNvPr id="0" name=""/>
        <dsp:cNvSpPr/>
      </dsp:nvSpPr>
      <dsp:spPr>
        <a:xfrm>
          <a:off x="4714331" y="241706"/>
          <a:ext cx="2006896" cy="867014"/>
        </a:xfrm>
        <a:prstGeom prst="ellipse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200" kern="1200" dirty="0" smtClean="0">
              <a:solidFill>
                <a:schemeClr val="tx1"/>
              </a:solidFill>
            </a:rPr>
            <a:t>Податок на прибуток - 93866,78 </a:t>
          </a:r>
          <a:r>
            <a:rPr lang="uk-UA" sz="1200" kern="1200" dirty="0" err="1" smtClean="0">
              <a:solidFill>
                <a:schemeClr val="tx1"/>
              </a:solidFill>
            </a:rPr>
            <a:t>грн</a:t>
          </a:r>
          <a:endParaRPr lang="uk-UA" sz="1200" kern="1200" dirty="0">
            <a:solidFill>
              <a:schemeClr val="tx1"/>
            </a:solidFill>
          </a:endParaRPr>
        </a:p>
      </dsp:txBody>
      <dsp:txXfrm>
        <a:off x="5008234" y="368677"/>
        <a:ext cx="1419090" cy="613072"/>
      </dsp:txXfrm>
    </dsp:sp>
    <dsp:sp modelId="{5BBDE0A6-E879-49E6-97F3-A42A5716049E}">
      <dsp:nvSpPr>
        <dsp:cNvPr id="0" name=""/>
        <dsp:cNvSpPr/>
      </dsp:nvSpPr>
      <dsp:spPr>
        <a:xfrm rot="20774876">
          <a:off x="4749151" y="1967654"/>
          <a:ext cx="878250" cy="18836"/>
        </a:xfrm>
        <a:custGeom>
          <a:avLst/>
          <a:gdLst/>
          <a:ahLst/>
          <a:cxnLst/>
          <a:rect l="0" t="0" r="0" b="0"/>
          <a:pathLst>
            <a:path>
              <a:moveTo>
                <a:pt x="0" y="9418"/>
              </a:moveTo>
              <a:lnTo>
                <a:pt x="878250" y="941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500" kern="1200"/>
        </a:p>
      </dsp:txBody>
      <dsp:txXfrm>
        <a:off x="5166320" y="1955116"/>
        <a:ext cx="43912" cy="43912"/>
      </dsp:txXfrm>
    </dsp:sp>
    <dsp:sp modelId="{8AC96880-E736-4DD7-BC5C-C7B47E8C1E31}">
      <dsp:nvSpPr>
        <dsp:cNvPr id="0" name=""/>
        <dsp:cNvSpPr/>
      </dsp:nvSpPr>
      <dsp:spPr>
        <a:xfrm>
          <a:off x="5338937" y="1180725"/>
          <a:ext cx="2687645" cy="861184"/>
        </a:xfrm>
        <a:prstGeom prst="ellipse">
          <a:avLst/>
        </a:prstGeom>
        <a:solidFill>
          <a:srgbClr val="BFA9F5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050" kern="1200" dirty="0" smtClean="0">
              <a:solidFill>
                <a:schemeClr val="tx1"/>
              </a:solidFill>
            </a:rPr>
            <a:t>Рентна плата за використання інших природних ресурсів – 7304129,79 </a:t>
          </a:r>
          <a:r>
            <a:rPr lang="uk-UA" sz="1050" kern="1200" dirty="0" err="1" smtClean="0">
              <a:solidFill>
                <a:schemeClr val="tx1"/>
              </a:solidFill>
            </a:rPr>
            <a:t>грн</a:t>
          </a:r>
          <a:endParaRPr lang="uk-UA" sz="1050" kern="1200" dirty="0">
            <a:solidFill>
              <a:schemeClr val="tx1"/>
            </a:solidFill>
          </a:endParaRPr>
        </a:p>
      </dsp:txBody>
      <dsp:txXfrm>
        <a:off x="5732533" y="1306842"/>
        <a:ext cx="1900453" cy="608950"/>
      </dsp:txXfrm>
    </dsp:sp>
    <dsp:sp modelId="{DEABC79E-6D55-478D-A2BD-C7DCBBDD542E}">
      <dsp:nvSpPr>
        <dsp:cNvPr id="0" name=""/>
        <dsp:cNvSpPr/>
      </dsp:nvSpPr>
      <dsp:spPr>
        <a:xfrm rot="444223">
          <a:off x="4809115" y="2398822"/>
          <a:ext cx="710585" cy="18836"/>
        </a:xfrm>
        <a:custGeom>
          <a:avLst/>
          <a:gdLst/>
          <a:ahLst/>
          <a:cxnLst/>
          <a:rect l="0" t="0" r="0" b="0"/>
          <a:pathLst>
            <a:path>
              <a:moveTo>
                <a:pt x="0" y="9418"/>
              </a:moveTo>
              <a:lnTo>
                <a:pt x="710585" y="941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500" kern="1200"/>
        </a:p>
      </dsp:txBody>
      <dsp:txXfrm>
        <a:off x="5146643" y="2390475"/>
        <a:ext cx="35529" cy="35529"/>
      </dsp:txXfrm>
    </dsp:sp>
    <dsp:sp modelId="{B76E8C4D-82BB-417F-8E1F-30C76A47297E}">
      <dsp:nvSpPr>
        <dsp:cNvPr id="0" name=""/>
        <dsp:cNvSpPr/>
      </dsp:nvSpPr>
      <dsp:spPr>
        <a:xfrm>
          <a:off x="5410945" y="2188844"/>
          <a:ext cx="2757521" cy="861184"/>
        </a:xfrm>
        <a:prstGeom prst="ellipse">
          <a:avLst/>
        </a:prstGeom>
        <a:solidFill>
          <a:srgbClr val="ECB2B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200" kern="1200" dirty="0" smtClean="0">
              <a:solidFill>
                <a:schemeClr val="tx1"/>
              </a:solidFill>
            </a:rPr>
            <a:t>Акциз – 11339145,10 </a:t>
          </a:r>
          <a:r>
            <a:rPr lang="uk-UA" sz="1200" kern="1200" dirty="0" err="1" smtClean="0">
              <a:solidFill>
                <a:schemeClr val="tx1"/>
              </a:solidFill>
            </a:rPr>
            <a:t>грн</a:t>
          </a:r>
          <a:endParaRPr lang="uk-UA" sz="1200" kern="1200" dirty="0">
            <a:solidFill>
              <a:schemeClr val="tx1"/>
            </a:solidFill>
          </a:endParaRPr>
        </a:p>
      </dsp:txBody>
      <dsp:txXfrm>
        <a:off x="5814775" y="2314961"/>
        <a:ext cx="1949861" cy="608950"/>
      </dsp:txXfrm>
    </dsp:sp>
    <dsp:sp modelId="{8F229979-495D-4EF3-ADB2-BF299EC74AD6}">
      <dsp:nvSpPr>
        <dsp:cNvPr id="0" name=""/>
        <dsp:cNvSpPr/>
      </dsp:nvSpPr>
      <dsp:spPr>
        <a:xfrm rot="1957528">
          <a:off x="4458797" y="2878349"/>
          <a:ext cx="1099893" cy="18836"/>
        </a:xfrm>
        <a:custGeom>
          <a:avLst/>
          <a:gdLst/>
          <a:ahLst/>
          <a:cxnLst/>
          <a:rect l="0" t="0" r="0" b="0"/>
          <a:pathLst>
            <a:path>
              <a:moveTo>
                <a:pt x="0" y="9418"/>
              </a:moveTo>
              <a:lnTo>
                <a:pt x="1099893" y="941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500" kern="1200"/>
        </a:p>
      </dsp:txBody>
      <dsp:txXfrm>
        <a:off x="4981247" y="2860270"/>
        <a:ext cx="54994" cy="54994"/>
      </dsp:txXfrm>
    </dsp:sp>
    <dsp:sp modelId="{DEA8B82F-2B76-406E-BE5A-14242C5D2B11}">
      <dsp:nvSpPr>
        <dsp:cNvPr id="0" name=""/>
        <dsp:cNvSpPr/>
      </dsp:nvSpPr>
      <dsp:spPr>
        <a:xfrm>
          <a:off x="4906883" y="3124944"/>
          <a:ext cx="2290001" cy="861184"/>
        </a:xfrm>
        <a:prstGeom prst="ellipse">
          <a:avLst/>
        </a:prstGeom>
        <a:solidFill>
          <a:schemeClr val="accent6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200" kern="1200" dirty="0" smtClean="0">
              <a:solidFill>
                <a:schemeClr val="tx1"/>
              </a:solidFill>
            </a:rPr>
            <a:t>Податок на нерухоме майно – 2159812,52 </a:t>
          </a:r>
          <a:r>
            <a:rPr lang="uk-UA" sz="1200" kern="1200" dirty="0" err="1" smtClean="0">
              <a:solidFill>
                <a:schemeClr val="tx1"/>
              </a:solidFill>
            </a:rPr>
            <a:t>грн</a:t>
          </a:r>
          <a:endParaRPr lang="uk-UA" sz="1200" kern="1200" dirty="0">
            <a:solidFill>
              <a:schemeClr val="tx1"/>
            </a:solidFill>
          </a:endParaRPr>
        </a:p>
      </dsp:txBody>
      <dsp:txXfrm>
        <a:off x="5242246" y="3251061"/>
        <a:ext cx="1619275" cy="608950"/>
      </dsp:txXfrm>
    </dsp:sp>
    <dsp:sp modelId="{D604A121-7F5F-4BD2-9233-2810DF23F858}">
      <dsp:nvSpPr>
        <dsp:cNvPr id="0" name=""/>
        <dsp:cNvSpPr/>
      </dsp:nvSpPr>
      <dsp:spPr>
        <a:xfrm rot="5508977">
          <a:off x="3518179" y="3163725"/>
          <a:ext cx="964245" cy="18836"/>
        </a:xfrm>
        <a:custGeom>
          <a:avLst/>
          <a:gdLst/>
          <a:ahLst/>
          <a:cxnLst/>
          <a:rect l="0" t="0" r="0" b="0"/>
          <a:pathLst>
            <a:path>
              <a:moveTo>
                <a:pt x="0" y="9418"/>
              </a:moveTo>
              <a:lnTo>
                <a:pt x="964245" y="941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500" kern="1200"/>
        </a:p>
      </dsp:txBody>
      <dsp:txXfrm rot="10800000">
        <a:off x="3976196" y="3149037"/>
        <a:ext cx="48212" cy="48212"/>
      </dsp:txXfrm>
    </dsp:sp>
    <dsp:sp modelId="{BBF246F6-5FBA-49BD-97D4-96AA8FAD7BAD}">
      <dsp:nvSpPr>
        <dsp:cNvPr id="0" name=""/>
        <dsp:cNvSpPr/>
      </dsp:nvSpPr>
      <dsp:spPr>
        <a:xfrm>
          <a:off x="2877694" y="3654990"/>
          <a:ext cx="2187348" cy="861184"/>
        </a:xfrm>
        <a:prstGeom prst="ellipse">
          <a:avLst/>
        </a:prstGeom>
        <a:solidFill>
          <a:srgbClr val="00D4E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200" kern="1200" dirty="0" smtClean="0">
              <a:solidFill>
                <a:schemeClr val="tx1"/>
              </a:solidFill>
            </a:rPr>
            <a:t>Плата за землю – 16001256,91 </a:t>
          </a:r>
          <a:r>
            <a:rPr lang="uk-UA" sz="1200" kern="1200" dirty="0" err="1" smtClean="0">
              <a:solidFill>
                <a:schemeClr val="tx1"/>
              </a:solidFill>
            </a:rPr>
            <a:t>грн</a:t>
          </a:r>
          <a:endParaRPr lang="uk-UA" sz="1200" kern="1200" dirty="0">
            <a:solidFill>
              <a:schemeClr val="tx1"/>
            </a:solidFill>
          </a:endParaRPr>
        </a:p>
      </dsp:txBody>
      <dsp:txXfrm>
        <a:off x="3198024" y="3781107"/>
        <a:ext cx="1546688" cy="608950"/>
      </dsp:txXfrm>
    </dsp:sp>
    <dsp:sp modelId="{D020170B-B44B-4098-A4C4-3CEBF51099FD}">
      <dsp:nvSpPr>
        <dsp:cNvPr id="0" name=""/>
        <dsp:cNvSpPr/>
      </dsp:nvSpPr>
      <dsp:spPr>
        <a:xfrm rot="8998109">
          <a:off x="2444801" y="2845788"/>
          <a:ext cx="1112163" cy="18836"/>
        </a:xfrm>
        <a:custGeom>
          <a:avLst/>
          <a:gdLst/>
          <a:ahLst/>
          <a:cxnLst/>
          <a:rect l="0" t="0" r="0" b="0"/>
          <a:pathLst>
            <a:path>
              <a:moveTo>
                <a:pt x="0" y="9418"/>
              </a:moveTo>
              <a:lnTo>
                <a:pt x="1112163" y="941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500" kern="1200"/>
        </a:p>
      </dsp:txBody>
      <dsp:txXfrm rot="10800000">
        <a:off x="2973079" y="2827402"/>
        <a:ext cx="55608" cy="55608"/>
      </dsp:txXfrm>
    </dsp:sp>
    <dsp:sp modelId="{CA2D4782-2AD7-410B-B977-09239962D323}">
      <dsp:nvSpPr>
        <dsp:cNvPr id="0" name=""/>
        <dsp:cNvSpPr/>
      </dsp:nvSpPr>
      <dsp:spPr>
        <a:xfrm>
          <a:off x="874439" y="3052935"/>
          <a:ext cx="2079080" cy="861184"/>
        </a:xfrm>
        <a:prstGeom prst="ellipse">
          <a:avLst/>
        </a:prstGeom>
        <a:solidFill>
          <a:schemeClr val="tx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dirty="0" smtClean="0">
              <a:solidFill>
                <a:schemeClr val="tx1"/>
              </a:solidFill>
            </a:rPr>
            <a:t>Транспортний податок – 25000,0 тис </a:t>
          </a:r>
          <a:r>
            <a:rPr lang="uk-UA" sz="1400" kern="1200" dirty="0" err="1" smtClean="0">
              <a:solidFill>
                <a:schemeClr val="tx1"/>
              </a:solidFill>
            </a:rPr>
            <a:t>грн</a:t>
          </a:r>
          <a:endParaRPr lang="uk-UA" sz="1400" kern="1200" dirty="0">
            <a:solidFill>
              <a:schemeClr val="tx1"/>
            </a:solidFill>
          </a:endParaRPr>
        </a:p>
      </dsp:txBody>
      <dsp:txXfrm>
        <a:off x="1178913" y="3179052"/>
        <a:ext cx="1470132" cy="608950"/>
      </dsp:txXfrm>
    </dsp:sp>
    <dsp:sp modelId="{2C483195-C118-40F1-9E86-AFE5AF6DE786}">
      <dsp:nvSpPr>
        <dsp:cNvPr id="0" name=""/>
        <dsp:cNvSpPr/>
      </dsp:nvSpPr>
      <dsp:spPr>
        <a:xfrm rot="10509609">
          <a:off x="2589588" y="2345903"/>
          <a:ext cx="645074" cy="18836"/>
        </a:xfrm>
        <a:custGeom>
          <a:avLst/>
          <a:gdLst/>
          <a:ahLst/>
          <a:cxnLst/>
          <a:rect l="0" t="0" r="0" b="0"/>
          <a:pathLst>
            <a:path>
              <a:moveTo>
                <a:pt x="0" y="9418"/>
              </a:moveTo>
              <a:lnTo>
                <a:pt x="645074" y="941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500" kern="1200"/>
        </a:p>
      </dsp:txBody>
      <dsp:txXfrm rot="10800000">
        <a:off x="2895998" y="2339194"/>
        <a:ext cx="32253" cy="32253"/>
      </dsp:txXfrm>
    </dsp:sp>
    <dsp:sp modelId="{AFFC292E-7AE3-4337-9651-CB1998B5AD28}">
      <dsp:nvSpPr>
        <dsp:cNvPr id="0" name=""/>
        <dsp:cNvSpPr/>
      </dsp:nvSpPr>
      <dsp:spPr>
        <a:xfrm>
          <a:off x="370380" y="2044824"/>
          <a:ext cx="2246804" cy="861184"/>
        </a:xfrm>
        <a:prstGeom prst="ellipse">
          <a:avLst/>
        </a:prstGeom>
        <a:solidFill>
          <a:srgbClr val="66B5D8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200" kern="1200" dirty="0" smtClean="0">
              <a:solidFill>
                <a:schemeClr val="tx1"/>
              </a:solidFill>
            </a:rPr>
            <a:t>Туристичний збір – 47296,90 </a:t>
          </a:r>
          <a:r>
            <a:rPr lang="uk-UA" sz="1200" kern="1200" dirty="0" err="1" smtClean="0">
              <a:solidFill>
                <a:schemeClr val="tx1"/>
              </a:solidFill>
            </a:rPr>
            <a:t>грн</a:t>
          </a:r>
          <a:endParaRPr lang="uk-UA" sz="1200" kern="1200" dirty="0">
            <a:solidFill>
              <a:schemeClr val="tx1"/>
            </a:solidFill>
          </a:endParaRPr>
        </a:p>
      </dsp:txBody>
      <dsp:txXfrm>
        <a:off x="699417" y="2170941"/>
        <a:ext cx="1588730" cy="608950"/>
      </dsp:txXfrm>
    </dsp:sp>
    <dsp:sp modelId="{5CDF77AD-16FF-4590-A1B9-81A632FFB81C}">
      <dsp:nvSpPr>
        <dsp:cNvPr id="0" name=""/>
        <dsp:cNvSpPr/>
      </dsp:nvSpPr>
      <dsp:spPr>
        <a:xfrm rot="11705083">
          <a:off x="2194475" y="1909739"/>
          <a:ext cx="1134964" cy="18836"/>
        </a:xfrm>
        <a:custGeom>
          <a:avLst/>
          <a:gdLst/>
          <a:ahLst/>
          <a:cxnLst/>
          <a:rect l="0" t="0" r="0" b="0"/>
          <a:pathLst>
            <a:path>
              <a:moveTo>
                <a:pt x="0" y="9418"/>
              </a:moveTo>
              <a:lnTo>
                <a:pt x="1134964" y="941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500" kern="1200"/>
        </a:p>
      </dsp:txBody>
      <dsp:txXfrm rot="10800000">
        <a:off x="2733584" y="1890783"/>
        <a:ext cx="56748" cy="56748"/>
      </dsp:txXfrm>
    </dsp:sp>
    <dsp:sp modelId="{CE35C90B-0A66-42F2-8741-A0D1E97BD054}">
      <dsp:nvSpPr>
        <dsp:cNvPr id="0" name=""/>
        <dsp:cNvSpPr/>
      </dsp:nvSpPr>
      <dsp:spPr>
        <a:xfrm>
          <a:off x="329985" y="1108720"/>
          <a:ext cx="2045425" cy="861184"/>
        </a:xfrm>
        <a:prstGeom prst="ellipse">
          <a:avLst/>
        </a:prstGeom>
        <a:solidFill>
          <a:srgbClr val="A7F7D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200" kern="1200" dirty="0" smtClean="0">
              <a:solidFill>
                <a:schemeClr val="tx1"/>
              </a:solidFill>
            </a:rPr>
            <a:t>Єдиний податок – 27039143,13 </a:t>
          </a:r>
          <a:r>
            <a:rPr lang="uk-UA" sz="1200" kern="1200" dirty="0" err="1" smtClean="0">
              <a:solidFill>
                <a:schemeClr val="tx1"/>
              </a:solidFill>
            </a:rPr>
            <a:t>грн</a:t>
          </a:r>
          <a:endParaRPr lang="uk-UA" sz="1200" kern="1200" dirty="0">
            <a:solidFill>
              <a:schemeClr val="tx1"/>
            </a:solidFill>
          </a:endParaRPr>
        </a:p>
      </dsp:txBody>
      <dsp:txXfrm>
        <a:off x="629531" y="1234837"/>
        <a:ext cx="1446333" cy="608950"/>
      </dsp:txXfrm>
    </dsp:sp>
    <dsp:sp modelId="{55D602A9-E2AA-4FBD-9D25-F1F3F0C052D9}">
      <dsp:nvSpPr>
        <dsp:cNvPr id="0" name=""/>
        <dsp:cNvSpPr/>
      </dsp:nvSpPr>
      <dsp:spPr>
        <a:xfrm rot="13316549">
          <a:off x="2437908" y="1429153"/>
          <a:ext cx="1352761" cy="18836"/>
        </a:xfrm>
        <a:custGeom>
          <a:avLst/>
          <a:gdLst/>
          <a:ahLst/>
          <a:cxnLst/>
          <a:rect l="0" t="0" r="0" b="0"/>
          <a:pathLst>
            <a:path>
              <a:moveTo>
                <a:pt x="0" y="9418"/>
              </a:moveTo>
              <a:lnTo>
                <a:pt x="1352761" y="941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500" kern="1200"/>
        </a:p>
      </dsp:txBody>
      <dsp:txXfrm rot="10800000">
        <a:off x="3080469" y="1404752"/>
        <a:ext cx="67638" cy="67638"/>
      </dsp:txXfrm>
    </dsp:sp>
    <dsp:sp modelId="{819BD3B2-A4FF-489B-B6D2-AE22DEEF1343}">
      <dsp:nvSpPr>
        <dsp:cNvPr id="0" name=""/>
        <dsp:cNvSpPr/>
      </dsp:nvSpPr>
      <dsp:spPr>
        <a:xfrm>
          <a:off x="1248617" y="172611"/>
          <a:ext cx="1872051" cy="861184"/>
        </a:xfrm>
        <a:prstGeom prst="ellipse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200" kern="1200" dirty="0" smtClean="0">
              <a:solidFill>
                <a:schemeClr val="tx1"/>
              </a:solidFill>
            </a:rPr>
            <a:t>Неподаткові надходження </a:t>
          </a:r>
          <a:r>
            <a:rPr lang="uk-UA" sz="1200" kern="1200" smtClean="0">
              <a:solidFill>
                <a:schemeClr val="tx1"/>
              </a:solidFill>
            </a:rPr>
            <a:t>– 2432669,93 </a:t>
          </a:r>
          <a:r>
            <a:rPr lang="uk-UA" sz="1200" kern="1200" dirty="0" err="1" smtClean="0">
              <a:solidFill>
                <a:schemeClr val="tx1"/>
              </a:solidFill>
            </a:rPr>
            <a:t>грн</a:t>
          </a:r>
          <a:endParaRPr lang="uk-UA" sz="1200" kern="1200" dirty="0">
            <a:solidFill>
              <a:schemeClr val="tx1"/>
            </a:solidFill>
          </a:endParaRPr>
        </a:p>
      </dsp:txBody>
      <dsp:txXfrm>
        <a:off x="1522773" y="298728"/>
        <a:ext cx="1323739" cy="60895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AscendingPictureAccentProcess">
  <dgm:title val=""/>
  <dgm:desc val=""/>
  <dgm:catLst>
    <dgm:cat type="process" pri="22500"/>
    <dgm:cat type="picture" pri="16000"/>
    <dgm:cat type="pictureconvert" pri="1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func="var" arg="dir" op="equ" val="norm">
            <dgm:choose name="Name5">
              <dgm:if name="Name6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l" for="ch" forName="parTx1" refType="w" fact="0.2711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2469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7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l" for="ch" forName="parTx1" refType="w" fact="0.366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3333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if>
          <dgm:else name="Name8">
            <dgm:choose name="Name9">
              <dgm:if name="Name10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r" for="ch" forName="parTx1" refType="w" fact="0.7289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7531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1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r" for="ch" forName="parTx1" refType="w" fact="0.634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6667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func="var" arg="dir" op="equ" val="norm">
            <dgm:choose name="Name15">
              <dgm:if name="Name16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3221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3056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2859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309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334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359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3848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1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359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359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197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178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688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3503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17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4274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405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3794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4106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44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477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5106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44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477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477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2614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2369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l" for="ch" forName="parTx2" refType="w" fact="0.4893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4648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if>
          <dgm:else name="Name18">
            <dgm:choose name="Name19">
              <dgm:if name="Name20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6779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6944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7141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690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665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640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6152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9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640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640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803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821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312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6497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21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5726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594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6206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5894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55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522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4894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56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522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522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7386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7631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r" for="ch" forName="parTx2" refType="w" fact="0.5107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5352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func="var" arg="dir" op="equ" val="norm">
            <dgm:choose name="Name25">
              <dgm:if name="Name26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2981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2676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357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44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323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23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6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68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491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513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68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68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487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1328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732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3573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4763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4604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27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3684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3307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912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494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342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23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12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79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6068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6346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79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79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837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1641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l" for="ch" forName="parTx2" refType="w" fact="0.4612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4416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l" for="ch" forName="parTx3" refType="w" fact="0.5886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569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if>
          <dgm:else name="Name28">
            <dgm:choose name="Name29">
              <dgm:if name="Name30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7019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7324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643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55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677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76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4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31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509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486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31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31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513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8672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268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6427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5237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5396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31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6316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6693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088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506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658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76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88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21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3932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3654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21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21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163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8359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r" for="ch" forName="parTx2" refType="w" fact="0.5388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5584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r" for="ch" forName="parTx3" refType="w" fact="0.4114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431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func="var" arg="dir" op="equ" val="norm">
            <dgm:choose name="Name35">
              <dgm:if name="Name36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3253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2949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263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313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67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5486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5267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5462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565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5851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604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565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565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466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1333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10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3972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229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509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722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5588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37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3978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3606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3223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829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717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6709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6441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6679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691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715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739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691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691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793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163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l" for="ch" forName="parTx2" refType="w" fact="0.502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4857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l" for="ch" forName="parTx3" refType="w" fact="0.6394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6231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l" for="ch" forName="parTx4" refType="w" fact="0.6997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6834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if>
          <dgm:else name="Name38">
            <dgm:choose name="Name39">
              <dgm:if name="Name40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6747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7051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736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687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32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4514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4733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4538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434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4149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395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434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434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534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8667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89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6028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771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490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278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4412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41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6022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6394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6777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171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283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3291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3559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3321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308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284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260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308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308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207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837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r" for="ch" forName="parTx2" refType="w" fact="0.498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5143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r" for="ch" forName="parTx3" refType="w" fact="0.3606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3769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r" for="ch" forName="parTx4" refType="w" fact="0.3003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3166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else>
        </dgm:choose>
      </dgm:if>
      <dgm:if name="Name42" axis="ch" ptType="node" func="cnt" op="equ" val="5">
        <dgm:choose name="Name43">
          <dgm:if name="Name44" func="var" arg="dir" op="equ" val="norm">
            <dgm:choose name="Name45">
              <dgm:if name="Name46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3263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001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2733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462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69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484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5549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601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577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5951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6123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629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6467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6123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6123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1746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1631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982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3866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194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5078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827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5712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18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6064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47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3951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634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331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981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68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43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672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7278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699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7207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741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7624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7832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741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741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211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197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l" for="ch" forName="parTx2" refType="w" fact="0.4822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4682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l" for="ch" forName="parTx3" refType="w" fact="0.629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61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l" for="ch" forName="parTx4" refType="w" fact="0.7057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6917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l" for="ch" forName="parTx5" refType="w" fact="0.7484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7344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if>
          <dgm:else name="Name48">
            <dgm:choose name="Name49">
              <dgm:if name="Name50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6737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999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7267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538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30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516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4451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399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422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4049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3877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370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3533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3877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3877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8254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8369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018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6134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806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4922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173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4288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82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3936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51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6049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366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669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019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31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57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328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2722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300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2793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258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2376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2168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258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258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788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802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r" for="ch" forName="parTx2" refType="w" fact="0.5178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5318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r" for="ch" forName="parTx3" refType="w" fact="0.371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38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r" for="ch" forName="parTx4" refType="w" fact="0.2943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3083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r" for="ch" forName="parTx5" refType="w" fact="0.2516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2656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else>
        </dgm:choose>
      </dgm:if>
      <dgm:if name="Name52" axis="ch" ptType="node" func="cnt" op="equ" val="6">
        <dgm:choose name="Name53">
          <dgm:if name="Name54" func="var" arg="dir" op="equ" val="norm">
            <dgm:choose name="Name55">
              <dgm:if name="Name56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3608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3384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15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2923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2688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883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69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5696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624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6509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6281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6437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6593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67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690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6593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6593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091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1988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273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4169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349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524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998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5894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416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6313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644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6541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57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4276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401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739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3464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3186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786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564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67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740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7714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7443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7628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7814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7999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818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7814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7814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479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2356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l" for="ch" forName="parTx2" refType="w" fact="0.5064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4941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l" for="ch" forName="parTx3" refType="w" fact="0.6339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6216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l" for="ch" forName="parTx4" refType="w" fact="0.7108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698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l" for="ch" forName="parTx5" refType="w" fact="0.7604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7481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l" for="ch" forName="parTx6" refType="w" fact="0.7874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7751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if>
          <dgm:else name="Name58">
            <dgm:choose name="Name59">
              <dgm:if name="Name60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6392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6616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84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7077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7312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117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30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4304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375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3491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3719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3563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340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32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309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340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340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909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8012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727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5831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651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475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002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4106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584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3687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356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3459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61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5724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599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261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6536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6814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214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436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32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259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2286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2557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2372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218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2001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181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218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218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522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7644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r" for="ch" forName="parTx2" refType="w" fact="0.4937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5059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r" for="ch" forName="parTx3" refType="w" fact="0.3662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3784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r" for="ch" forName="parTx4" refType="w" fact="0.2893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301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r" for="ch" forName="parTx5" refType="w" fact="0.2397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2519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r" for="ch" forName="parTx6" refType="w" fact="0.2127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2249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else>
        </dgm:choose>
      </dgm:if>
      <dgm:else name="Name62">
        <dgm:choose name="Name63">
          <dgm:if name="Name64" func="var" arg="dir" op="equ" val="norm">
            <dgm:choose name="Name65">
              <dgm:if name="Name66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390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3721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353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337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142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088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926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583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6371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6701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6853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6627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6773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6919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706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7212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6919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6919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556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246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53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4439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511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541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6132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6037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576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648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828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6733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  <dgm:constr type="l" for="ch" forName="parTx7" refType="w" fact="0.6966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6871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l" for="ch" forName="desTx7" refType="r" refFor="ch" refForName="parTx7"/>
                  <dgm:constr type="r" for="ch" forName="desTx7" refType="w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67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445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4244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4026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806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584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803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618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665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7266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7643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7816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7558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772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7892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8058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822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7892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7892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91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2806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l" for="ch" forName="parTx2" refType="w" fact="0.5172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5063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l" for="ch" forName="parTx3" refType="w" fact="0.628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6176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l" for="ch" forName="parTx4" refType="w" fact="0.6994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688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l" for="ch" forName="parTx5" refType="w" fact="0.7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7391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l" for="ch" forName="parTx6" refType="w" fact="0.7788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7679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l" for="ch" forName="parTx7" refType="w" fact="0.794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7836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if>
          <dgm:else name="Name68">
            <dgm:choose name="Name69">
              <dgm:if name="Name70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609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6279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647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663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858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912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074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416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3629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3299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3147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3373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3227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3081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293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2788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3081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3081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444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754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46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5561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489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458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3868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3963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424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352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172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3267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  <dgm:constr type="r" for="ch" forName="parTx7" refType="w" fact="0.3034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3129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r" for="ch" forName="desTx7" refType="l" refFor="ch" refForName="parTx7"/>
                  <dgm:constr type="l" for="ch" forName="desTx7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71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554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5756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5974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194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416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197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382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334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2734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2357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2184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2442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227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2108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1942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177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2108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2108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08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7194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r" for="ch" forName="parTx2" refType="w" fact="0.4828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4937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r" for="ch" forName="parTx3" refType="w" fact="0.371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3824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r" for="ch" forName="parTx4" refType="w" fact="0.3006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311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r" for="ch" forName="parTx5" refType="w" fact="0.2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2609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r" for="ch" forName="parTx6" refType="w" fact="0.2212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2321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r" for="ch" forName="parTx7" refType="w" fact="0.205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2164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else>
        </dgm:choose>
      </dgm:else>
    </dgm:choose>
    <dgm:forEach name="wrapper" axis="self" ptType="parTrans">
      <dgm:forEach name="wrapper2" axis="self" ptType="sibTrans" st="2">
        <dgm:forEach name="imageRepeat" axis="self">
          <dgm:layoutNode name="imageRepeat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 axis="self"/>
          </dgm:layoutNode>
        </dgm:forEach>
      </dgm:forEach>
    </dgm:forEach>
    <dgm:choose name="Name72">
      <dgm:if name="Name73" axis="ch" ptType="node" func="cnt" op="gte" val="2">
        <dgm:layoutNode name="dot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4"/>
    </dgm:choose>
    <dgm:choose name="Name75">
      <dgm:if name="Name76" axis="ch" ptType="node" func="cnt" op="gte" val="3">
        <dgm:layoutNode name="dot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7"/>
    </dgm:choose>
    <dgm:choose name="Name78">
      <dgm:if name="Name79" axis="ch" ptType="node" func="cnt" op="gte" val="4">
        <dgm:layoutNode name="dot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0"/>
    </dgm:choose>
    <dgm:choose name="Name81">
      <dgm:if name="Name82" axis="ch" ptType="node" func="cnt" op="gte" val="5">
        <dgm:layoutNode name="dot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8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3"/>
    </dgm:choose>
    <dgm:choose name="Name84">
      <dgm:if name="Name85" axis="ch" ptType="node" func="cnt" op="gte" val="6">
        <dgm:layoutNode name="dot9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10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6"/>
    </dgm:choose>
    <dgm:choose name="Name87">
      <dgm:if name="Name88" axis="ch" ptType="node" func="cnt" op="gte" val="7">
        <dgm:layoutNode name="dot1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9"/>
    </dgm:choose>
    <dgm:choose name="Name90">
      <dgm:if name="Name91" axis="ch" ptType="node" func="cnt" op="gte" val="2">
        <dgm:layoutNode name="dotArrow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92"/>
    </dgm:choose>
    <dgm:forEach name="Name93" axis="ch" ptType="node" cnt="1">
      <dgm:layoutNode name="parTx1">
        <dgm:choose name="Name94">
          <dgm:if name="Name95" func="var" arg="dir" op="equ" val="norm">
            <dgm:alg type="tx">
              <dgm:param type="parTxLTRAlign" val="l"/>
              <dgm:param type="parTxRTLAlign" val="r"/>
            </dgm:alg>
          </dgm:if>
          <dgm:else name="Name96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97">
          <dgm:if name="Name98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99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00">
        <dgm:if name="Name101" axis="ch" ptType="node" func="cnt" op="gte" val="1">
          <dgm:layoutNode name="desTx1" styleLbl="revTx">
            <dgm:varLst>
              <dgm:bulletEnabled val="1"/>
            </dgm:varLst>
            <dgm:choose name="Name102">
              <dgm:if name="Name103" func="var" arg="dir" op="equ" val="norm">
                <dgm:choose name="Name104">
                  <dgm:if name="Name105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06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07">
                <dgm:choose name="Name108">
                  <dgm:if name="Name109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10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11"/>
      </dgm:choose>
    </dgm:forEach>
    <dgm:forEach name="Name112" axis="ch" ptType="sibTrans" hideLastTrans="0" cnt="1">
      <dgm:layoutNode name="picture1">
        <dgm:alg type="sp"/>
        <dgm:shape xmlns:r="http://schemas.openxmlformats.org/officeDocument/2006/relationships" r:blip="">
          <dgm:adjLst/>
        </dgm:shape>
        <dgm:presOf/>
        <dgm:constrLst/>
        <dgm:forEach name="Name113" ref="imageRepeat"/>
      </dgm:layoutNode>
    </dgm:forEach>
    <dgm:forEach name="Name114" axis="ch" ptType="node" st="2" cnt="1">
      <dgm:layoutNode name="parTx2">
        <dgm:choose name="Name115">
          <dgm:if name="Name116" func="var" arg="dir" op="equ" val="norm">
            <dgm:alg type="tx">
              <dgm:param type="parTxLTRAlign" val="l"/>
              <dgm:param type="parTxRTLAlign" val="r"/>
            </dgm:alg>
          </dgm:if>
          <dgm:else name="Name117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18">
          <dgm:if name="Name119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20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21">
        <dgm:if name="Name122" axis="ch" ptType="node" func="cnt" op="gte" val="1">
          <dgm:layoutNode name="desTx2" styleLbl="revTx">
            <dgm:varLst>
              <dgm:bulletEnabled val="1"/>
            </dgm:varLst>
            <dgm:choose name="Name123">
              <dgm:if name="Name124" func="var" arg="dir" op="equ" val="norm">
                <dgm:choose name="Name125">
                  <dgm:if name="Name126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27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28">
                <dgm:choose name="Name129">
                  <dgm:if name="Name130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31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32"/>
      </dgm:choose>
    </dgm:forEach>
    <dgm:forEach name="Name133" axis="ch" ptType="sibTrans" hideLastTrans="0" st="2" cnt="1">
      <dgm:layoutNode name="picture2">
        <dgm:alg type="sp"/>
        <dgm:shape xmlns:r="http://schemas.openxmlformats.org/officeDocument/2006/relationships" r:blip="">
          <dgm:adjLst/>
        </dgm:shape>
        <dgm:presOf/>
        <dgm:constrLst/>
        <dgm:forEach name="Name134" ref="imageRepeat"/>
      </dgm:layoutNode>
    </dgm:forEach>
    <dgm:forEach name="Name135" axis="ch" ptType="node" st="3" cnt="1">
      <dgm:layoutNode name="parTx3">
        <dgm:choose name="Name136">
          <dgm:if name="Name137" func="var" arg="dir" op="equ" val="norm">
            <dgm:alg type="tx">
              <dgm:param type="parTxLTRAlign" val="l"/>
              <dgm:param type="parTxRTLAlign" val="r"/>
            </dgm:alg>
          </dgm:if>
          <dgm:else name="Name138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39">
          <dgm:if name="Name140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41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42">
        <dgm:if name="Name143" axis="ch" ptType="node" func="cnt" op="gte" val="1">
          <dgm:layoutNode name="desTx3" styleLbl="revTx">
            <dgm:varLst>
              <dgm:bulletEnabled val="1"/>
            </dgm:varLst>
            <dgm:choose name="Name144">
              <dgm:if name="Name145" func="var" arg="dir" op="equ" val="norm">
                <dgm:choose name="Name146">
                  <dgm:if name="Name147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48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49">
                <dgm:choose name="Name150">
                  <dgm:if name="Name151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5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53"/>
      </dgm:choose>
    </dgm:forEach>
    <dgm:forEach name="Name154" axis="ch" ptType="sibTrans" hideLastTrans="0" st="3" cnt="1">
      <dgm:layoutNode name="picture3">
        <dgm:alg type="sp"/>
        <dgm:shape xmlns:r="http://schemas.openxmlformats.org/officeDocument/2006/relationships" r:blip="">
          <dgm:adjLst/>
        </dgm:shape>
        <dgm:presOf/>
        <dgm:constrLst/>
        <dgm:forEach name="Name155" ref="imageRepeat"/>
      </dgm:layoutNode>
    </dgm:forEach>
    <dgm:forEach name="Name156" axis="ch" ptType="node" st="4" cnt="1">
      <dgm:layoutNode name="parTx4">
        <dgm:choose name="Name157">
          <dgm:if name="Name158" func="var" arg="dir" op="equ" val="norm">
            <dgm:alg type="tx">
              <dgm:param type="parTxLTRAlign" val="l"/>
              <dgm:param type="parTxRTLAlign" val="r"/>
            </dgm:alg>
          </dgm:if>
          <dgm:else name="Name159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60">
          <dgm:if name="Name161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62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63">
        <dgm:if name="Name164" axis="ch" ptType="node" func="cnt" op="gte" val="1">
          <dgm:layoutNode name="desTx4" styleLbl="revTx">
            <dgm:varLst>
              <dgm:bulletEnabled val="1"/>
            </dgm:varLst>
            <dgm:choose name="Name165">
              <dgm:if name="Name166" func="var" arg="dir" op="equ" val="norm">
                <dgm:choose name="Name167">
                  <dgm:if name="Name168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69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70">
                <dgm:choose name="Name171">
                  <dgm:if name="Name172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73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74"/>
      </dgm:choose>
    </dgm:forEach>
    <dgm:forEach name="Name175" axis="ch" ptType="sibTrans" hideLastTrans="0" st="4" cnt="1">
      <dgm:layoutNode name="picture4">
        <dgm:alg type="sp"/>
        <dgm:shape xmlns:r="http://schemas.openxmlformats.org/officeDocument/2006/relationships" r:blip="">
          <dgm:adjLst/>
        </dgm:shape>
        <dgm:presOf/>
        <dgm:constrLst/>
        <dgm:forEach name="Name176" ref="imageRepeat"/>
      </dgm:layoutNode>
    </dgm:forEach>
    <dgm:forEach name="Name177" axis="ch" ptType="node" st="5" cnt="1">
      <dgm:layoutNode name="parTx5">
        <dgm:choose name="Name178">
          <dgm:if name="Name179" func="var" arg="dir" op="equ" val="norm">
            <dgm:alg type="tx">
              <dgm:param type="parTxLTRAlign" val="l"/>
              <dgm:param type="parTxRTLAlign" val="r"/>
            </dgm:alg>
          </dgm:if>
          <dgm:else name="Name180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81">
          <dgm:if name="Name182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83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84">
        <dgm:if name="Name185" axis="ch" ptType="node" func="cnt" op="gte" val="1">
          <dgm:layoutNode name="desTx5" styleLbl="revTx">
            <dgm:varLst>
              <dgm:bulletEnabled val="1"/>
            </dgm:varLst>
            <dgm:choose name="Name186">
              <dgm:if name="Name187" func="var" arg="dir" op="equ" val="norm">
                <dgm:choose name="Name188">
                  <dgm:if name="Name189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90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91">
                <dgm:choose name="Name192">
                  <dgm:if name="Name193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94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95"/>
      </dgm:choose>
    </dgm:forEach>
    <dgm:forEach name="Name196" axis="ch" ptType="sibTrans" hideLastTrans="0" st="5" cnt="1">
      <dgm:layoutNode name="picture5">
        <dgm:alg type="sp"/>
        <dgm:shape xmlns:r="http://schemas.openxmlformats.org/officeDocument/2006/relationships" r:blip="">
          <dgm:adjLst/>
        </dgm:shape>
        <dgm:presOf/>
        <dgm:constrLst/>
        <dgm:forEach name="Name197" ref="imageRepeat"/>
      </dgm:layoutNode>
    </dgm:forEach>
    <dgm:forEach name="Name198" axis="ch" ptType="node" st="6" cnt="1">
      <dgm:layoutNode name="parTx6">
        <dgm:choose name="Name199">
          <dgm:if name="Name200" func="var" arg="dir" op="equ" val="norm">
            <dgm:alg type="tx">
              <dgm:param type="parTxLTRAlign" val="l"/>
              <dgm:param type="parTxRTLAlign" val="r"/>
            </dgm:alg>
          </dgm:if>
          <dgm:else name="Name201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02">
          <dgm:if name="Name203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04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05">
        <dgm:if name="Name206" axis="ch" ptType="node" func="cnt" op="gte" val="1">
          <dgm:layoutNode name="desTx6" styleLbl="revTx">
            <dgm:varLst>
              <dgm:bulletEnabled val="1"/>
            </dgm:varLst>
            <dgm:choose name="Name207">
              <dgm:if name="Name208" func="var" arg="dir" op="equ" val="norm">
                <dgm:choose name="Name209">
                  <dgm:if name="Name210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11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12">
                <dgm:choose name="Name213">
                  <dgm:if name="Name214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15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16"/>
      </dgm:choose>
    </dgm:forEach>
    <dgm:forEach name="Name217" axis="ch" ptType="sibTrans" hideLastTrans="0" st="6" cnt="1">
      <dgm:layoutNode name="picture6">
        <dgm:alg type="sp"/>
        <dgm:shape xmlns:r="http://schemas.openxmlformats.org/officeDocument/2006/relationships" r:blip="">
          <dgm:adjLst/>
        </dgm:shape>
        <dgm:presOf/>
        <dgm:constrLst/>
        <dgm:forEach name="Name218" ref="imageRepeat"/>
      </dgm:layoutNode>
    </dgm:forEach>
    <dgm:forEach name="Name219" axis="ch" ptType="node" st="7" cnt="1">
      <dgm:layoutNode name="parTx7">
        <dgm:choose name="Name220">
          <dgm:if name="Name221" func="var" arg="dir" op="equ" val="norm">
            <dgm:alg type="tx">
              <dgm:param type="parTxLTRAlign" val="l"/>
              <dgm:param type="parTxRTLAlign" val="r"/>
            </dgm:alg>
          </dgm:if>
          <dgm:else name="Name222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23">
          <dgm:if name="Name224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25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26">
        <dgm:if name="Name227" axis="ch" ptType="node" func="cnt" op="gte" val="1">
          <dgm:layoutNode name="desTx7" styleLbl="revTx">
            <dgm:varLst>
              <dgm:bulletEnabled val="1"/>
            </dgm:varLst>
            <dgm:choose name="Name228">
              <dgm:if name="Name229" func="var" arg="dir" op="equ" val="norm">
                <dgm:choose name="Name230">
                  <dgm:if name="Name231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32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33">
                <dgm:choose name="Name234">
                  <dgm:if name="Name235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36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37"/>
      </dgm:choose>
    </dgm:forEach>
    <dgm:forEach name="Name238" axis="ch" ptType="sibTrans" hideLastTrans="0" st="7" cnt="1">
      <dgm:layoutNode name="picture7">
        <dgm:alg type="sp"/>
        <dgm:shape xmlns:r="http://schemas.openxmlformats.org/officeDocument/2006/relationships" r:blip="">
          <dgm:adjLst/>
        </dgm:shape>
        <dgm:presOf/>
        <dgm:constrLst/>
        <dgm:forEach name="Name239" ref="imageRepeat"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0.39125</cdr:x>
      <cdr:y>0.38354</cdr:y>
    </cdr:from>
    <cdr:to>
      <cdr:x>0.64</cdr:x>
      <cdr:y>0.51871</cdr:y>
    </cdr:to>
    <cdr:sp macro="" textlink="">
      <cdr:nvSpPr>
        <cdr:cNvPr id="1039" name="Oval 1"/>
        <cdr:cNvSpPr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3577590" y="2288525"/>
          <a:ext cx="2274570" cy="806533"/>
        </a:xfrm>
        <a:prstGeom xmlns:a="http://schemas.openxmlformats.org/drawingml/2006/main" prst="ellipse">
          <a:avLst/>
        </a:prstGeom>
        <a:solidFill xmlns:a="http://schemas.openxmlformats.org/drawingml/2006/main">
          <a:srgbClr val="FFFFFF">
            <a:alpha val="80000"/>
          </a:srgbClr>
        </a:solidFill>
        <a:ln xmlns:a="http://schemas.openxmlformats.org/drawingml/2006/main" w="9525">
          <a:solidFill>
            <a:srgbClr val="000000"/>
          </a:solidFill>
          <a:round/>
          <a:headEnd/>
          <a:tailEnd/>
        </a:ln>
      </cdr:spPr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pPr algn="ctr" rtl="0">
            <a:defRPr sz="1000"/>
          </a:pPr>
          <a:r>
            <a:rPr lang="ru-RU" sz="1100" b="1" i="0" u="none" strike="noStrike" baseline="0" dirty="0" err="1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rPr>
            <a:t>Всього</a:t>
          </a:r>
          <a:r>
            <a:rPr lang="ru-RU" sz="1100" b="1" i="0" u="none" strike="noStrike" baseline="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100" b="1" i="0" u="none" strike="noStrike" baseline="0" dirty="0" err="1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rPr>
            <a:t>надійшло</a:t>
          </a:r>
          <a:r>
            <a:rPr lang="ru-RU" sz="1100" b="1" i="0" u="none" strike="noStrike" baseline="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rPr>
            <a:t> </a:t>
          </a:r>
        </a:p>
        <a:p xmlns:a="http://schemas.openxmlformats.org/drawingml/2006/main">
          <a:pPr algn="ctr" rtl="0">
            <a:defRPr sz="1000"/>
          </a:pPr>
          <a:r>
            <a:rPr lang="ru-RU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rPr>
            <a:t>392867,0 тис. грн </a:t>
          </a:r>
          <a:endParaRPr lang="ru-RU" b="1" dirty="0">
            <a:solidFill>
              <a:srgbClr val="000000"/>
            </a:solidFill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0.23333</cdr:x>
      <cdr:y>0.28119</cdr:y>
    </cdr:from>
    <cdr:to>
      <cdr:x>0.33095</cdr:x>
      <cdr:y>0.35782</cdr:y>
    </cdr:to>
    <cdr:cxnSp macro="">
      <cdr:nvCxnSpPr>
        <cdr:cNvPr id="3" name="Прямая соединительная линия 2"/>
        <cdr:cNvCxnSpPr/>
      </cdr:nvCxnSpPr>
      <cdr:spPr>
        <a:xfrm xmlns:a="http://schemas.openxmlformats.org/drawingml/2006/main" flipH="1" flipV="1">
          <a:off x="2133600" y="1677834"/>
          <a:ext cx="892629" cy="457199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0.79521</cdr:x>
      <cdr:y>0.84201</cdr:y>
    </cdr:from>
    <cdr:to>
      <cdr:x>0.89521</cdr:x>
      <cdr:y>0.99526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271385" y="5024101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uk-UA" sz="11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0.89803</cdr:x>
      <cdr:y>0.80181</cdr:y>
    </cdr:from>
    <cdr:to>
      <cdr:x>0.99422</cdr:x>
      <cdr:y>0.89424</cdr:y>
    </cdr:to>
    <cdr:sp macro="" textlink="">
      <cdr:nvSpPr>
        <cdr:cNvPr id="2" name="TextBox 1"/>
        <cdr:cNvSpPr txBox="1"/>
      </cdr:nvSpPr>
      <cdr:spPr>
        <a:xfrm xmlns:a="http://schemas.openxmlformats.org/drawingml/2006/main" rot="11735897" flipH="1" flipV="1">
          <a:off x="7468632" y="3632770"/>
          <a:ext cx="799943" cy="418781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3">
            <a:lumMod val="95000"/>
          </a:schemeClr>
        </a:solidFill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uk-UA" sz="1400" dirty="0" smtClean="0">
              <a:solidFill>
                <a:schemeClr val="tx1"/>
              </a:solidFill>
            </a:rPr>
            <a:t>150023,7</a:t>
          </a:r>
          <a:endParaRPr lang="uk-UA" sz="14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0.45229</cdr:x>
      <cdr:y>0.77484</cdr:y>
    </cdr:from>
    <cdr:to>
      <cdr:x>0.61584</cdr:x>
      <cdr:y>0.83251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3761532" y="3510596"/>
          <a:ext cx="1360195" cy="26125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uk-UA" sz="1400" dirty="0" smtClean="0">
              <a:solidFill>
                <a:schemeClr val="tx1"/>
              </a:solidFill>
            </a:rPr>
            <a:t>135320,0</a:t>
          </a:r>
          <a:endParaRPr lang="uk-UA" sz="14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0.47884</cdr:x>
      <cdr:y>0.59586</cdr:y>
    </cdr:from>
    <cdr:to>
      <cdr:x>0.61243</cdr:x>
      <cdr:y>0.68802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3940629" y="2699657"/>
          <a:ext cx="1099457" cy="41756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uk-UA" sz="1100" dirty="0"/>
        </a:p>
      </cdr:txBody>
    </cdr:sp>
  </cdr:relSizeAnchor>
  <cdr:relSizeAnchor xmlns:cdr="http://schemas.openxmlformats.org/drawingml/2006/chartDrawing">
    <cdr:from>
      <cdr:x>0.4881</cdr:x>
      <cdr:y>0.59105</cdr:y>
    </cdr:from>
    <cdr:to>
      <cdr:x>0.63889</cdr:x>
      <cdr:y>0.66073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4016828" y="2677885"/>
          <a:ext cx="1240971" cy="31568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uk-UA" sz="1400" dirty="0" smtClean="0">
              <a:solidFill>
                <a:schemeClr val="tx1"/>
              </a:solidFill>
            </a:rPr>
            <a:t>22304,0</a:t>
          </a:r>
          <a:endParaRPr lang="uk-UA" sz="14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0.89529</cdr:x>
      <cdr:y>0.55392</cdr:y>
    </cdr:from>
    <cdr:to>
      <cdr:x>1</cdr:x>
      <cdr:y>0.61879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7445828" y="2509668"/>
          <a:ext cx="870858" cy="293914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3">
            <a:lumMod val="95000"/>
          </a:schemeClr>
        </a:solidFill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uk-UA" sz="1400" dirty="0" smtClean="0">
              <a:solidFill>
                <a:schemeClr val="tx1"/>
              </a:solidFill>
            </a:rPr>
            <a:t>27039,1</a:t>
          </a:r>
          <a:endParaRPr lang="uk-UA" sz="14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0.88904</cdr:x>
      <cdr:y>0.47813</cdr:y>
    </cdr:from>
    <cdr:to>
      <cdr:x>1</cdr:x>
      <cdr:y>0.56014</cdr:y>
    </cdr:to>
    <cdr:sp macro="" textlink="">
      <cdr:nvSpPr>
        <cdr:cNvPr id="7" name="TextBox 6"/>
        <cdr:cNvSpPr txBox="1"/>
      </cdr:nvSpPr>
      <cdr:spPr>
        <a:xfrm xmlns:a="http://schemas.openxmlformats.org/drawingml/2006/main">
          <a:off x="7326086" y="2166257"/>
          <a:ext cx="914400" cy="37160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uk-UA" sz="1100" dirty="0"/>
        </a:p>
      </cdr:txBody>
    </cdr:sp>
  </cdr:relSizeAnchor>
  <cdr:relSizeAnchor xmlns:cdr="http://schemas.openxmlformats.org/drawingml/2006/chartDrawing">
    <cdr:from>
      <cdr:x>0.89005</cdr:x>
      <cdr:y>0.52618</cdr:y>
    </cdr:from>
    <cdr:to>
      <cdr:x>1</cdr:x>
      <cdr:y>0.728</cdr:y>
    </cdr:to>
    <cdr:sp macro="" textlink="">
      <cdr:nvSpPr>
        <cdr:cNvPr id="8" name="TextBox 7"/>
        <cdr:cNvSpPr txBox="1"/>
      </cdr:nvSpPr>
      <cdr:spPr>
        <a:xfrm xmlns:a="http://schemas.openxmlformats.org/drawingml/2006/main">
          <a:off x="7577186" y="238397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uk-UA" sz="1100" dirty="0"/>
        </a:p>
      </cdr:txBody>
    </cdr:sp>
  </cdr:relSizeAnchor>
  <cdr:relSizeAnchor xmlns:cdr="http://schemas.openxmlformats.org/drawingml/2006/chartDrawing">
    <cdr:from>
      <cdr:x>0.91108</cdr:x>
      <cdr:y>0.47813</cdr:y>
    </cdr:from>
    <cdr:to>
      <cdr:x>1</cdr:x>
      <cdr:y>0.543</cdr:y>
    </cdr:to>
    <cdr:sp macro="" textlink="">
      <cdr:nvSpPr>
        <cdr:cNvPr id="9" name="TextBox 8"/>
        <cdr:cNvSpPr txBox="1"/>
      </cdr:nvSpPr>
      <cdr:spPr>
        <a:xfrm xmlns:a="http://schemas.openxmlformats.org/drawingml/2006/main">
          <a:off x="7577186" y="2166257"/>
          <a:ext cx="739500" cy="293914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3">
            <a:lumMod val="95000"/>
          </a:schemeClr>
        </a:solidFill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uk-UA" sz="1400" dirty="0" smtClean="0"/>
            <a:t>16001,2</a:t>
          </a:r>
          <a:endParaRPr lang="uk-UA" sz="1400" dirty="0"/>
        </a:p>
      </cdr:txBody>
    </cdr:sp>
  </cdr:relSizeAnchor>
  <cdr:relSizeAnchor xmlns:cdr="http://schemas.openxmlformats.org/drawingml/2006/chartDrawing">
    <cdr:from>
      <cdr:x>0.5288</cdr:x>
      <cdr:y>0.33637</cdr:y>
    </cdr:from>
    <cdr:to>
      <cdr:x>0.63874</cdr:x>
      <cdr:y>0.4541</cdr:y>
    </cdr:to>
    <cdr:sp macro="" textlink="">
      <cdr:nvSpPr>
        <cdr:cNvPr id="10" name="TextBox 9"/>
        <cdr:cNvSpPr txBox="1"/>
      </cdr:nvSpPr>
      <cdr:spPr>
        <a:xfrm xmlns:a="http://schemas.openxmlformats.org/drawingml/2006/main">
          <a:off x="4397829" y="1524000"/>
          <a:ext cx="914400" cy="533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uk-UA" sz="1100" dirty="0"/>
        </a:p>
      </cdr:txBody>
    </cdr:sp>
  </cdr:relSizeAnchor>
  <cdr:relSizeAnchor xmlns:cdr="http://schemas.openxmlformats.org/drawingml/2006/chartDrawing">
    <cdr:from>
      <cdr:x>0.46793</cdr:x>
      <cdr:y>0.39229</cdr:y>
    </cdr:from>
    <cdr:to>
      <cdr:x>0.57788</cdr:x>
      <cdr:y>0.46131</cdr:y>
    </cdr:to>
    <cdr:sp macro="" textlink="">
      <cdr:nvSpPr>
        <cdr:cNvPr id="11" name="TextBox 10"/>
        <cdr:cNvSpPr txBox="1"/>
      </cdr:nvSpPr>
      <cdr:spPr>
        <a:xfrm xmlns:a="http://schemas.openxmlformats.org/drawingml/2006/main">
          <a:off x="3891644" y="1777347"/>
          <a:ext cx="914400" cy="31271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uk-UA" sz="1100" dirty="0"/>
        </a:p>
      </cdr:txBody>
    </cdr:sp>
  </cdr:relSizeAnchor>
  <cdr:relSizeAnchor xmlns:cdr="http://schemas.openxmlformats.org/drawingml/2006/chartDrawing">
    <cdr:from>
      <cdr:x>0.47382</cdr:x>
      <cdr:y>0.39644</cdr:y>
    </cdr:from>
    <cdr:to>
      <cdr:x>0.60733</cdr:x>
      <cdr:y>0.48293</cdr:y>
    </cdr:to>
    <cdr:sp macro="" textlink="">
      <cdr:nvSpPr>
        <cdr:cNvPr id="12" name="TextBox 11"/>
        <cdr:cNvSpPr txBox="1"/>
      </cdr:nvSpPr>
      <cdr:spPr>
        <a:xfrm xmlns:a="http://schemas.openxmlformats.org/drawingml/2006/main">
          <a:off x="3940629" y="1796142"/>
          <a:ext cx="1110344" cy="39188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uk-UA" sz="14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0.48298</cdr:x>
      <cdr:y>0.39403</cdr:y>
    </cdr:from>
    <cdr:to>
      <cdr:x>0.60733</cdr:x>
      <cdr:y>0.4589</cdr:y>
    </cdr:to>
    <cdr:sp macro="" textlink="">
      <cdr:nvSpPr>
        <cdr:cNvPr id="13" name="TextBox 12"/>
        <cdr:cNvSpPr txBox="1"/>
      </cdr:nvSpPr>
      <cdr:spPr>
        <a:xfrm xmlns:a="http://schemas.openxmlformats.org/drawingml/2006/main">
          <a:off x="4016830" y="1785257"/>
          <a:ext cx="1034144" cy="2939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uk-UA" sz="1400" dirty="0" smtClean="0">
              <a:solidFill>
                <a:schemeClr val="tx1"/>
              </a:solidFill>
            </a:rPr>
            <a:t>10114,5</a:t>
          </a:r>
          <a:endParaRPr lang="uk-UA" sz="14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0.91108</cdr:x>
      <cdr:y>0.40364</cdr:y>
    </cdr:from>
    <cdr:to>
      <cdr:x>1</cdr:x>
      <cdr:y>0.46371</cdr:y>
    </cdr:to>
    <cdr:sp macro="" textlink="">
      <cdr:nvSpPr>
        <cdr:cNvPr id="14" name="TextBox 13"/>
        <cdr:cNvSpPr txBox="1"/>
      </cdr:nvSpPr>
      <cdr:spPr>
        <a:xfrm xmlns:a="http://schemas.openxmlformats.org/drawingml/2006/main">
          <a:off x="7577186" y="1828801"/>
          <a:ext cx="739500" cy="272142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3">
            <a:lumMod val="95000"/>
          </a:schemeClr>
        </a:solidFill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uk-UA" sz="1400" dirty="0" smtClean="0">
              <a:solidFill>
                <a:schemeClr val="tx1"/>
              </a:solidFill>
            </a:rPr>
            <a:t>11339,2</a:t>
          </a:r>
          <a:endParaRPr lang="uk-UA" sz="14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0.51702</cdr:x>
      <cdr:y>0.26669</cdr:y>
    </cdr:from>
    <cdr:to>
      <cdr:x>0.62696</cdr:x>
      <cdr:y>0.35799</cdr:y>
    </cdr:to>
    <cdr:sp macro="" textlink="">
      <cdr:nvSpPr>
        <cdr:cNvPr id="15" name="TextBox 14"/>
        <cdr:cNvSpPr txBox="1"/>
      </cdr:nvSpPr>
      <cdr:spPr>
        <a:xfrm xmlns:a="http://schemas.openxmlformats.org/drawingml/2006/main">
          <a:off x="4299857" y="1208314"/>
          <a:ext cx="914400" cy="41365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uk-UA" sz="1100" dirty="0"/>
        </a:p>
      </cdr:txBody>
    </cdr:sp>
  </cdr:relSizeAnchor>
  <cdr:relSizeAnchor xmlns:cdr="http://schemas.openxmlformats.org/drawingml/2006/chartDrawing">
    <cdr:from>
      <cdr:x>0.43979</cdr:x>
      <cdr:y>0.32195</cdr:y>
    </cdr:from>
    <cdr:to>
      <cdr:x>0.56414</cdr:x>
      <cdr:y>0.38202</cdr:y>
    </cdr:to>
    <cdr:sp macro="" textlink="">
      <cdr:nvSpPr>
        <cdr:cNvPr id="16" name="TextBox 15"/>
        <cdr:cNvSpPr txBox="1"/>
      </cdr:nvSpPr>
      <cdr:spPr>
        <a:xfrm xmlns:a="http://schemas.openxmlformats.org/drawingml/2006/main" flipH="1">
          <a:off x="3657599" y="1458686"/>
          <a:ext cx="1034143" cy="27214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uk-UA" sz="1400" dirty="0" smtClean="0">
              <a:solidFill>
                <a:schemeClr val="tx1"/>
              </a:solidFill>
            </a:rPr>
            <a:t>5479,5</a:t>
          </a:r>
          <a:endParaRPr lang="uk-UA" sz="14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0.91108</cdr:x>
      <cdr:y>0.2691</cdr:y>
    </cdr:from>
    <cdr:to>
      <cdr:x>1</cdr:x>
      <cdr:y>0.35079</cdr:y>
    </cdr:to>
    <cdr:sp macro="" textlink="">
      <cdr:nvSpPr>
        <cdr:cNvPr id="17" name="TextBox 16"/>
        <cdr:cNvSpPr txBox="1"/>
      </cdr:nvSpPr>
      <cdr:spPr>
        <a:xfrm xmlns:a="http://schemas.openxmlformats.org/drawingml/2006/main">
          <a:off x="7577186" y="1219200"/>
          <a:ext cx="739500" cy="370115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3">
            <a:lumMod val="95000"/>
          </a:schemeClr>
        </a:solidFill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uk-UA" sz="1400" dirty="0" smtClean="0">
              <a:solidFill>
                <a:schemeClr val="tx1"/>
              </a:solidFill>
            </a:rPr>
            <a:t>7304,1</a:t>
          </a:r>
          <a:endParaRPr lang="uk-UA" sz="14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0.45812</cdr:x>
      <cdr:y>0.20903</cdr:y>
    </cdr:from>
    <cdr:to>
      <cdr:x>0.62435</cdr:x>
      <cdr:y>0.2691</cdr:y>
    </cdr:to>
    <cdr:sp macro="" textlink="">
      <cdr:nvSpPr>
        <cdr:cNvPr id="18" name="TextBox 17"/>
        <cdr:cNvSpPr txBox="1"/>
      </cdr:nvSpPr>
      <cdr:spPr>
        <a:xfrm xmlns:a="http://schemas.openxmlformats.org/drawingml/2006/main">
          <a:off x="3810000" y="947057"/>
          <a:ext cx="1382486" cy="27214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uk-UA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0.47382</cdr:x>
      <cdr:y>0.20903</cdr:y>
    </cdr:from>
    <cdr:to>
      <cdr:x>0.59031</cdr:x>
      <cdr:y>0.28591</cdr:y>
    </cdr:to>
    <cdr:sp macro="" textlink="">
      <cdr:nvSpPr>
        <cdr:cNvPr id="19" name="TextBox 18"/>
        <cdr:cNvSpPr txBox="1"/>
      </cdr:nvSpPr>
      <cdr:spPr>
        <a:xfrm xmlns:a="http://schemas.openxmlformats.org/drawingml/2006/main">
          <a:off x="3940629" y="947057"/>
          <a:ext cx="968829" cy="34834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uk-UA" sz="1400" dirty="0" smtClean="0">
              <a:solidFill>
                <a:schemeClr val="tx1"/>
              </a:solidFill>
            </a:rPr>
            <a:t>1852,9</a:t>
          </a:r>
          <a:endParaRPr lang="uk-UA" sz="14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0.89407</cdr:x>
      <cdr:y>0.16121</cdr:y>
    </cdr:from>
    <cdr:to>
      <cdr:x>0.99966</cdr:x>
      <cdr:y>0.23306</cdr:y>
    </cdr:to>
    <cdr:sp macro="" textlink="">
      <cdr:nvSpPr>
        <cdr:cNvPr id="20" name="TextBox 19"/>
        <cdr:cNvSpPr txBox="1"/>
      </cdr:nvSpPr>
      <cdr:spPr>
        <a:xfrm xmlns:a="http://schemas.openxmlformats.org/drawingml/2006/main" rot="10800000" flipV="1">
          <a:off x="7435671" y="730391"/>
          <a:ext cx="878221" cy="325523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3">
            <a:lumMod val="95000"/>
          </a:schemeClr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uk-UA" sz="1400" dirty="0" smtClean="0">
              <a:solidFill>
                <a:schemeClr val="tx1"/>
              </a:solidFill>
            </a:rPr>
            <a:t>2159,9</a:t>
          </a:r>
          <a:endParaRPr lang="uk-UA" sz="14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0.47382</cdr:x>
      <cdr:y>0.11292</cdr:y>
    </cdr:from>
    <cdr:to>
      <cdr:x>0.58377</cdr:x>
      <cdr:y>0.20663</cdr:y>
    </cdr:to>
    <cdr:sp macro="" textlink="">
      <cdr:nvSpPr>
        <cdr:cNvPr id="21" name="TextBox 20"/>
        <cdr:cNvSpPr txBox="1"/>
      </cdr:nvSpPr>
      <cdr:spPr>
        <a:xfrm xmlns:a="http://schemas.openxmlformats.org/drawingml/2006/main">
          <a:off x="3940629" y="511628"/>
          <a:ext cx="914400" cy="42454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uk-UA" sz="1100" dirty="0"/>
        </a:p>
      </cdr:txBody>
    </cdr:sp>
  </cdr:relSizeAnchor>
  <cdr:relSizeAnchor xmlns:cdr="http://schemas.openxmlformats.org/drawingml/2006/chartDrawing">
    <cdr:from>
      <cdr:x>0.46073</cdr:x>
      <cdr:y>0.14176</cdr:y>
    </cdr:from>
    <cdr:to>
      <cdr:x>0.57068</cdr:x>
      <cdr:y>0.19461</cdr:y>
    </cdr:to>
    <cdr:sp macro="" textlink="">
      <cdr:nvSpPr>
        <cdr:cNvPr id="22" name="TextBox 21"/>
        <cdr:cNvSpPr txBox="1"/>
      </cdr:nvSpPr>
      <cdr:spPr>
        <a:xfrm xmlns:a="http://schemas.openxmlformats.org/drawingml/2006/main">
          <a:off x="3831772" y="642257"/>
          <a:ext cx="914400" cy="23948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uk-UA" sz="1400" dirty="0" smtClean="0">
              <a:solidFill>
                <a:schemeClr val="tx1"/>
              </a:solidFill>
            </a:rPr>
            <a:t>2071,7</a:t>
          </a:r>
          <a:endParaRPr lang="uk-UA" sz="14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0.89005</cdr:x>
      <cdr:y>0.0913</cdr:y>
    </cdr:from>
    <cdr:to>
      <cdr:x>1</cdr:x>
      <cdr:y>0.14896</cdr:y>
    </cdr:to>
    <cdr:sp macro="" textlink="">
      <cdr:nvSpPr>
        <cdr:cNvPr id="23" name="TextBox 22"/>
        <cdr:cNvSpPr txBox="1"/>
      </cdr:nvSpPr>
      <cdr:spPr>
        <a:xfrm xmlns:a="http://schemas.openxmlformats.org/drawingml/2006/main">
          <a:off x="7402286" y="413657"/>
          <a:ext cx="914400" cy="261257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3">
            <a:lumMod val="95000"/>
          </a:schemeClr>
        </a:solidFill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uk-UA" sz="1400" dirty="0" smtClean="0">
              <a:solidFill>
                <a:schemeClr val="tx1"/>
              </a:solidFill>
            </a:rPr>
            <a:t>2432,6</a:t>
          </a:r>
          <a:endParaRPr lang="uk-UA" sz="14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0.49346</cdr:x>
      <cdr:y>0.03364</cdr:y>
    </cdr:from>
    <cdr:to>
      <cdr:x>0.6034</cdr:x>
      <cdr:y>0.09851</cdr:y>
    </cdr:to>
    <cdr:sp macro="" textlink="">
      <cdr:nvSpPr>
        <cdr:cNvPr id="24" name="TextBox 23"/>
        <cdr:cNvSpPr txBox="1"/>
      </cdr:nvSpPr>
      <cdr:spPr>
        <a:xfrm xmlns:a="http://schemas.openxmlformats.org/drawingml/2006/main">
          <a:off x="4103915" y="152401"/>
          <a:ext cx="914400" cy="29391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uk-UA" sz="1400" dirty="0" smtClean="0">
              <a:solidFill>
                <a:schemeClr val="tx1"/>
              </a:solidFill>
            </a:rPr>
            <a:t>153,2</a:t>
          </a:r>
          <a:endParaRPr lang="uk-UA" sz="14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0.8822</cdr:x>
      <cdr:y>0</cdr:y>
    </cdr:from>
    <cdr:to>
      <cdr:x>0.99215</cdr:x>
      <cdr:y>0.06487</cdr:y>
    </cdr:to>
    <cdr:sp macro="" textlink="">
      <cdr:nvSpPr>
        <cdr:cNvPr id="25" name="TextBox 24"/>
        <cdr:cNvSpPr txBox="1"/>
      </cdr:nvSpPr>
      <cdr:spPr>
        <a:xfrm xmlns:a="http://schemas.openxmlformats.org/drawingml/2006/main">
          <a:off x="7336989" y="-1275471"/>
          <a:ext cx="914420" cy="293908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3">
            <a:lumMod val="95000"/>
          </a:schemeClr>
        </a:solidFill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uk-UA" sz="1400" dirty="0" smtClean="0">
              <a:solidFill>
                <a:schemeClr val="tx1"/>
              </a:solidFill>
            </a:rPr>
            <a:t>166,2</a:t>
          </a:r>
          <a:endParaRPr lang="uk-UA" sz="14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0.60209</cdr:x>
      <cdr:y>0.74814</cdr:y>
    </cdr:from>
    <cdr:to>
      <cdr:x>0.74607</cdr:x>
      <cdr:y>0.79006</cdr:y>
    </cdr:to>
    <cdr:sp macro="" textlink="">
      <cdr:nvSpPr>
        <cdr:cNvPr id="27" name="TextBox 26"/>
        <cdr:cNvSpPr txBox="1"/>
      </cdr:nvSpPr>
      <cdr:spPr>
        <a:xfrm xmlns:a="http://schemas.openxmlformats.org/drawingml/2006/main">
          <a:off x="5007429" y="3389615"/>
          <a:ext cx="1197428" cy="18994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uk-UA" sz="1100" dirty="0" smtClean="0"/>
            <a:t>110,9%</a:t>
          </a:r>
          <a:endParaRPr lang="uk-UA" sz="1100" dirty="0"/>
        </a:p>
      </cdr:txBody>
    </cdr:sp>
  </cdr:relSizeAnchor>
  <cdr:relSizeAnchor xmlns:cdr="http://schemas.openxmlformats.org/drawingml/2006/chartDrawing">
    <cdr:from>
      <cdr:x>0.6178</cdr:x>
      <cdr:y>0.65551</cdr:y>
    </cdr:from>
    <cdr:to>
      <cdr:x>0.77094</cdr:x>
      <cdr:y>0.70056</cdr:y>
    </cdr:to>
    <cdr:sp macro="" textlink="">
      <cdr:nvSpPr>
        <cdr:cNvPr id="28" name="TextBox 27"/>
        <cdr:cNvSpPr txBox="1"/>
      </cdr:nvSpPr>
      <cdr:spPr>
        <a:xfrm xmlns:a="http://schemas.openxmlformats.org/drawingml/2006/main">
          <a:off x="5138056" y="2969958"/>
          <a:ext cx="1273630" cy="20410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uk-UA" sz="1100" dirty="0" smtClean="0"/>
            <a:t>113,2%</a:t>
          </a:r>
          <a:endParaRPr lang="uk-UA" sz="1100" dirty="0"/>
        </a:p>
      </cdr:txBody>
    </cdr:sp>
  </cdr:relSizeAnchor>
  <cdr:relSizeAnchor xmlns:cdr="http://schemas.openxmlformats.org/drawingml/2006/chartDrawing">
    <cdr:from>
      <cdr:x>0.68325</cdr:x>
      <cdr:y>0.56793</cdr:y>
    </cdr:from>
    <cdr:to>
      <cdr:x>0.79319</cdr:x>
      <cdr:y>0.76975</cdr:y>
    </cdr:to>
    <cdr:sp macro="" textlink="">
      <cdr:nvSpPr>
        <cdr:cNvPr id="29" name="TextBox 28"/>
        <cdr:cNvSpPr txBox="1"/>
      </cdr:nvSpPr>
      <cdr:spPr>
        <a:xfrm xmlns:a="http://schemas.openxmlformats.org/drawingml/2006/main">
          <a:off x="5682343" y="257314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uk-UA" sz="1100" dirty="0"/>
        </a:p>
      </cdr:txBody>
    </cdr:sp>
  </cdr:relSizeAnchor>
  <cdr:relSizeAnchor xmlns:cdr="http://schemas.openxmlformats.org/drawingml/2006/chartDrawing">
    <cdr:from>
      <cdr:x>0.63874</cdr:x>
      <cdr:y>0.56793</cdr:y>
    </cdr:from>
    <cdr:to>
      <cdr:x>0.74869</cdr:x>
      <cdr:y>0.76975</cdr:y>
    </cdr:to>
    <cdr:sp macro="" textlink="">
      <cdr:nvSpPr>
        <cdr:cNvPr id="30" name="TextBox 29"/>
        <cdr:cNvSpPr txBox="1"/>
      </cdr:nvSpPr>
      <cdr:spPr>
        <a:xfrm xmlns:a="http://schemas.openxmlformats.org/drawingml/2006/main">
          <a:off x="5312229" y="257314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uk-UA" sz="1100" dirty="0"/>
        </a:p>
      </cdr:txBody>
    </cdr:sp>
  </cdr:relSizeAnchor>
  <cdr:relSizeAnchor xmlns:cdr="http://schemas.openxmlformats.org/drawingml/2006/chartDrawing">
    <cdr:from>
      <cdr:x>0.68586</cdr:x>
      <cdr:y>0.56793</cdr:y>
    </cdr:from>
    <cdr:to>
      <cdr:x>0.79581</cdr:x>
      <cdr:y>0.60986</cdr:y>
    </cdr:to>
    <cdr:sp macro="" textlink="">
      <cdr:nvSpPr>
        <cdr:cNvPr id="31" name="TextBox 30"/>
        <cdr:cNvSpPr txBox="1"/>
      </cdr:nvSpPr>
      <cdr:spPr>
        <a:xfrm xmlns:a="http://schemas.openxmlformats.org/drawingml/2006/main">
          <a:off x="5704114" y="2573140"/>
          <a:ext cx="914400" cy="18999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uk-UA" sz="1100" dirty="0"/>
        </a:p>
      </cdr:txBody>
    </cdr:sp>
  </cdr:relSizeAnchor>
  <cdr:relSizeAnchor xmlns:cdr="http://schemas.openxmlformats.org/drawingml/2006/chartDrawing">
    <cdr:from>
      <cdr:x>0.6178</cdr:x>
      <cdr:y>0.56793</cdr:y>
    </cdr:from>
    <cdr:to>
      <cdr:x>0.73168</cdr:x>
      <cdr:y>0.61467</cdr:y>
    </cdr:to>
    <cdr:sp macro="" textlink="">
      <cdr:nvSpPr>
        <cdr:cNvPr id="32" name="TextBox 31"/>
        <cdr:cNvSpPr txBox="1"/>
      </cdr:nvSpPr>
      <cdr:spPr>
        <a:xfrm xmlns:a="http://schemas.openxmlformats.org/drawingml/2006/main">
          <a:off x="5138056" y="2573140"/>
          <a:ext cx="947057" cy="21176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uk-UA" sz="1100" dirty="0" smtClean="0"/>
            <a:t>121,2%</a:t>
          </a:r>
          <a:endParaRPr lang="uk-UA" sz="1100" dirty="0"/>
        </a:p>
      </cdr:txBody>
    </cdr:sp>
  </cdr:relSizeAnchor>
  <cdr:relSizeAnchor xmlns:cdr="http://schemas.openxmlformats.org/drawingml/2006/chartDrawing">
    <cdr:from>
      <cdr:x>0.6178</cdr:x>
      <cdr:y>0.47291</cdr:y>
    </cdr:from>
    <cdr:to>
      <cdr:x>0.77094</cdr:x>
      <cdr:y>0.53397</cdr:y>
    </cdr:to>
    <cdr:sp macro="" textlink="">
      <cdr:nvSpPr>
        <cdr:cNvPr id="33" name="TextBox 32"/>
        <cdr:cNvSpPr txBox="1"/>
      </cdr:nvSpPr>
      <cdr:spPr>
        <a:xfrm xmlns:a="http://schemas.openxmlformats.org/drawingml/2006/main">
          <a:off x="5138056" y="2142643"/>
          <a:ext cx="1273630" cy="27660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uk-UA" sz="1400" dirty="0" smtClean="0"/>
            <a:t>82,0%</a:t>
          </a:r>
          <a:endParaRPr lang="uk-UA" sz="1400" dirty="0"/>
        </a:p>
      </cdr:txBody>
    </cdr:sp>
  </cdr:relSizeAnchor>
  <cdr:relSizeAnchor xmlns:cdr="http://schemas.openxmlformats.org/drawingml/2006/chartDrawing">
    <cdr:from>
      <cdr:x>0.66099</cdr:x>
      <cdr:y>0.39122</cdr:y>
    </cdr:from>
    <cdr:to>
      <cdr:x>0.77094</cdr:x>
      <cdr:y>0.42486</cdr:y>
    </cdr:to>
    <cdr:sp macro="" textlink="">
      <cdr:nvSpPr>
        <cdr:cNvPr id="34" name="TextBox 33"/>
        <cdr:cNvSpPr txBox="1"/>
      </cdr:nvSpPr>
      <cdr:spPr>
        <a:xfrm xmlns:a="http://schemas.openxmlformats.org/drawingml/2006/main">
          <a:off x="5497286" y="1772529"/>
          <a:ext cx="914400" cy="152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uk-UA" sz="1100" dirty="0"/>
        </a:p>
      </cdr:txBody>
    </cdr:sp>
  </cdr:relSizeAnchor>
  <cdr:relSizeAnchor xmlns:cdr="http://schemas.openxmlformats.org/drawingml/2006/chartDrawing">
    <cdr:from>
      <cdr:x>0.68456</cdr:x>
      <cdr:y>0.37441</cdr:y>
    </cdr:from>
    <cdr:to>
      <cdr:x>0.7945</cdr:x>
      <cdr:y>0.42726</cdr:y>
    </cdr:to>
    <cdr:sp macro="" textlink="">
      <cdr:nvSpPr>
        <cdr:cNvPr id="35" name="TextBox 34"/>
        <cdr:cNvSpPr txBox="1"/>
      </cdr:nvSpPr>
      <cdr:spPr>
        <a:xfrm xmlns:a="http://schemas.openxmlformats.org/drawingml/2006/main">
          <a:off x="5693229" y="1696330"/>
          <a:ext cx="914400" cy="23948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uk-UA" sz="1400" dirty="0" smtClean="0"/>
            <a:t>112,1%</a:t>
          </a:r>
          <a:endParaRPr lang="uk-UA" sz="1400" dirty="0"/>
        </a:p>
      </cdr:txBody>
    </cdr:sp>
  </cdr:relSizeAnchor>
  <cdr:relSizeAnchor xmlns:cdr="http://schemas.openxmlformats.org/drawingml/2006/chartDrawing">
    <cdr:from>
      <cdr:x>0.6178</cdr:x>
      <cdr:y>0.26148</cdr:y>
    </cdr:from>
    <cdr:to>
      <cdr:x>0.72775</cdr:x>
      <cdr:y>0.35518</cdr:y>
    </cdr:to>
    <cdr:sp macro="" textlink="">
      <cdr:nvSpPr>
        <cdr:cNvPr id="36" name="TextBox 35"/>
        <cdr:cNvSpPr txBox="1"/>
      </cdr:nvSpPr>
      <cdr:spPr>
        <a:xfrm xmlns:a="http://schemas.openxmlformats.org/drawingml/2006/main">
          <a:off x="5138056" y="1184700"/>
          <a:ext cx="914400" cy="42454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uk-UA" sz="1100" dirty="0"/>
        </a:p>
      </cdr:txBody>
    </cdr:sp>
  </cdr:relSizeAnchor>
  <cdr:relSizeAnchor xmlns:cdr="http://schemas.openxmlformats.org/drawingml/2006/chartDrawing">
    <cdr:from>
      <cdr:x>0.64005</cdr:x>
      <cdr:y>0.2759</cdr:y>
    </cdr:from>
    <cdr:to>
      <cdr:x>0.75</cdr:x>
      <cdr:y>0.33116</cdr:y>
    </cdr:to>
    <cdr:sp macro="" textlink="">
      <cdr:nvSpPr>
        <cdr:cNvPr id="37" name="TextBox 36"/>
        <cdr:cNvSpPr txBox="1"/>
      </cdr:nvSpPr>
      <cdr:spPr>
        <a:xfrm xmlns:a="http://schemas.openxmlformats.org/drawingml/2006/main">
          <a:off x="5323114" y="1250015"/>
          <a:ext cx="914400" cy="25037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uk-UA" sz="1100" dirty="0" smtClean="0"/>
            <a:t>133,3%</a:t>
          </a:r>
          <a:endParaRPr lang="uk-UA" sz="1100" dirty="0"/>
        </a:p>
      </cdr:txBody>
    </cdr:sp>
  </cdr:relSizeAnchor>
  <cdr:relSizeAnchor xmlns:cdr="http://schemas.openxmlformats.org/drawingml/2006/chartDrawing">
    <cdr:from>
      <cdr:x>0.68717</cdr:x>
      <cdr:y>0.17018</cdr:y>
    </cdr:from>
    <cdr:to>
      <cdr:x>0.79712</cdr:x>
      <cdr:y>0.23745</cdr:y>
    </cdr:to>
    <cdr:sp macro="" textlink="">
      <cdr:nvSpPr>
        <cdr:cNvPr id="38" name="TextBox 37"/>
        <cdr:cNvSpPr txBox="1"/>
      </cdr:nvSpPr>
      <cdr:spPr>
        <a:xfrm xmlns:a="http://schemas.openxmlformats.org/drawingml/2006/main">
          <a:off x="5715000" y="771043"/>
          <a:ext cx="914400" cy="3048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uk-UA" sz="1100" dirty="0"/>
        </a:p>
      </cdr:txBody>
    </cdr:sp>
  </cdr:relSizeAnchor>
  <cdr:relSizeAnchor xmlns:cdr="http://schemas.openxmlformats.org/drawingml/2006/chartDrawing">
    <cdr:from>
      <cdr:x>0.63351</cdr:x>
      <cdr:y>0.17979</cdr:y>
    </cdr:from>
    <cdr:to>
      <cdr:x>0.74346</cdr:x>
      <cdr:y>0.23265</cdr:y>
    </cdr:to>
    <cdr:sp macro="" textlink="">
      <cdr:nvSpPr>
        <cdr:cNvPr id="39" name="TextBox 38"/>
        <cdr:cNvSpPr txBox="1"/>
      </cdr:nvSpPr>
      <cdr:spPr>
        <a:xfrm xmlns:a="http://schemas.openxmlformats.org/drawingml/2006/main">
          <a:off x="5268686" y="814586"/>
          <a:ext cx="914400" cy="23948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uk-UA" sz="1400" dirty="0" smtClean="0"/>
            <a:t>116,6%</a:t>
          </a:r>
          <a:endParaRPr lang="uk-UA" sz="1400" dirty="0"/>
        </a:p>
      </cdr:txBody>
    </cdr:sp>
  </cdr:relSizeAnchor>
  <cdr:relSizeAnchor xmlns:cdr="http://schemas.openxmlformats.org/drawingml/2006/chartDrawing">
    <cdr:from>
      <cdr:x>0.64791</cdr:x>
      <cdr:y>0</cdr:y>
    </cdr:from>
    <cdr:to>
      <cdr:x>0.75785</cdr:x>
      <cdr:y>0.24026</cdr:y>
    </cdr:to>
    <cdr:sp macro="" textlink="">
      <cdr:nvSpPr>
        <cdr:cNvPr id="40" name="TextBox 39"/>
        <cdr:cNvSpPr txBox="1"/>
      </cdr:nvSpPr>
      <cdr:spPr>
        <a:xfrm xmlns:a="http://schemas.openxmlformats.org/drawingml/2006/main">
          <a:off x="5388429" y="-1275471"/>
          <a:ext cx="914400" cy="108857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uk-UA" sz="1100" dirty="0"/>
        </a:p>
      </cdr:txBody>
    </cdr:sp>
  </cdr:relSizeAnchor>
  <cdr:relSizeAnchor xmlns:cdr="http://schemas.openxmlformats.org/drawingml/2006/chartDrawing">
    <cdr:from>
      <cdr:x>0.6178</cdr:x>
      <cdr:y>0.09089</cdr:y>
    </cdr:from>
    <cdr:to>
      <cdr:x>0.72775</cdr:x>
      <cdr:y>0.14856</cdr:y>
    </cdr:to>
    <cdr:sp macro="" textlink="">
      <cdr:nvSpPr>
        <cdr:cNvPr id="41" name="TextBox 40"/>
        <cdr:cNvSpPr txBox="1"/>
      </cdr:nvSpPr>
      <cdr:spPr>
        <a:xfrm xmlns:a="http://schemas.openxmlformats.org/drawingml/2006/main">
          <a:off x="5138056" y="411815"/>
          <a:ext cx="914400" cy="26125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uk-UA" sz="1400" dirty="0" smtClean="0"/>
            <a:t>117,4%</a:t>
          </a:r>
          <a:endParaRPr lang="uk-UA" sz="1400" dirty="0"/>
        </a:p>
      </cdr:txBody>
    </cdr:sp>
  </cdr:relSizeAnchor>
  <cdr:relSizeAnchor xmlns:cdr="http://schemas.openxmlformats.org/drawingml/2006/chartDrawing">
    <cdr:from>
      <cdr:x>0.64267</cdr:x>
      <cdr:y>2.20715E-7</cdr:y>
    </cdr:from>
    <cdr:to>
      <cdr:x>0.75262</cdr:x>
      <cdr:y>0.05966</cdr:y>
    </cdr:to>
    <cdr:sp macro="" textlink="">
      <cdr:nvSpPr>
        <cdr:cNvPr id="42" name="TextBox 41"/>
        <cdr:cNvSpPr txBox="1"/>
      </cdr:nvSpPr>
      <cdr:spPr>
        <a:xfrm xmlns:a="http://schemas.openxmlformats.org/drawingml/2006/main">
          <a:off x="5344886" y="1"/>
          <a:ext cx="914400" cy="27030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uk-UA" sz="1400" dirty="0" smtClean="0"/>
            <a:t>108,5%</a:t>
          </a:r>
          <a:endParaRPr lang="uk-UA" sz="1400" dirty="0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0.18611</cdr:x>
      <cdr:y>0.19678</cdr:y>
    </cdr:from>
    <cdr:to>
      <cdr:x>0.38426</cdr:x>
      <cdr:y>0.3986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531620" y="891540"/>
          <a:ext cx="163068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uk-UA" sz="1100" dirty="0"/>
        </a:p>
      </cdr:txBody>
    </cdr:sp>
  </cdr:relSizeAnchor>
  <cdr:relSizeAnchor xmlns:cdr="http://schemas.openxmlformats.org/drawingml/2006/chartDrawing">
    <cdr:from>
      <cdr:x>0.10278</cdr:x>
      <cdr:y>0.18669</cdr:y>
    </cdr:from>
    <cdr:to>
      <cdr:x>0.325</cdr:x>
      <cdr:y>0.38851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845820" y="845820"/>
          <a:ext cx="18288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uk-UA" sz="1100" dirty="0"/>
        </a:p>
      </cdr:txBody>
    </cdr:sp>
  </cdr:relSizeAnchor>
  <cdr:relSizeAnchor xmlns:cdr="http://schemas.openxmlformats.org/drawingml/2006/chartDrawing">
    <cdr:from>
      <cdr:x>0.25278</cdr:x>
      <cdr:y>0.18837</cdr:y>
    </cdr:from>
    <cdr:to>
      <cdr:x>0.26296</cdr:x>
      <cdr:y>0.21528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2080260" y="853440"/>
          <a:ext cx="83820" cy="12192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uk-UA" sz="1100" dirty="0"/>
        </a:p>
      </cdr:txBody>
    </cdr:sp>
  </cdr:relSizeAnchor>
  <cdr:relSizeAnchor xmlns:cdr="http://schemas.openxmlformats.org/drawingml/2006/chartDrawing">
    <cdr:from>
      <cdr:x>0.14167</cdr:x>
      <cdr:y>0.16819</cdr:y>
    </cdr:from>
    <cdr:to>
      <cdr:x>0.35185</cdr:x>
      <cdr:y>0.34142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1165860" y="762000"/>
          <a:ext cx="1729740" cy="78486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uk-UA" sz="1100" dirty="0"/>
        </a:p>
      </cdr:txBody>
    </cdr:sp>
  </cdr:relSizeAnchor>
  <cdr:relSizeAnchor xmlns:cdr="http://schemas.openxmlformats.org/drawingml/2006/chartDrawing">
    <cdr:from>
      <cdr:x>0.13611</cdr:x>
      <cdr:y>0.04024</cdr:y>
    </cdr:from>
    <cdr:to>
      <cdr:x>0.52778</cdr:x>
      <cdr:y>0.23378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1120131" y="182301"/>
          <a:ext cx="3223287" cy="87689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uk-UA" sz="1400" dirty="0" smtClean="0"/>
            <a:t>Власні надходження бюджетних установ </a:t>
          </a:r>
        </a:p>
        <a:p xmlns:a="http://schemas.openxmlformats.org/drawingml/2006/main">
          <a:r>
            <a:rPr lang="uk-UA" sz="1400" dirty="0" smtClean="0"/>
            <a:t>42692,4 тис. </a:t>
          </a:r>
          <a:r>
            <a:rPr lang="uk-UA" sz="1400" dirty="0" err="1" smtClean="0"/>
            <a:t>грн</a:t>
          </a:r>
          <a:r>
            <a:rPr lang="uk-UA" sz="1400" dirty="0" smtClean="0"/>
            <a:t> (88,7%</a:t>
          </a:r>
          <a:endParaRPr lang="uk-UA" sz="1400" dirty="0"/>
        </a:p>
      </cdr:txBody>
    </cdr:sp>
  </cdr:relSizeAnchor>
  <cdr:relSizeAnchor xmlns:cdr="http://schemas.openxmlformats.org/drawingml/2006/chartDrawing">
    <cdr:from>
      <cdr:x>0.75833</cdr:x>
      <cdr:y>0.36833</cdr:y>
    </cdr:from>
    <cdr:to>
      <cdr:x>0.95648</cdr:x>
      <cdr:y>0.57015</cdr:y>
    </cdr:to>
    <cdr:sp macro="" textlink="">
      <cdr:nvSpPr>
        <cdr:cNvPr id="7" name="TextBox 6"/>
        <cdr:cNvSpPr txBox="1"/>
      </cdr:nvSpPr>
      <cdr:spPr>
        <a:xfrm xmlns:a="http://schemas.openxmlformats.org/drawingml/2006/main">
          <a:off x="6240780" y="1668780"/>
          <a:ext cx="163068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uk-UA" sz="1100" dirty="0"/>
        </a:p>
      </cdr:txBody>
    </cdr:sp>
  </cdr:relSizeAnchor>
  <cdr:relSizeAnchor xmlns:cdr="http://schemas.openxmlformats.org/drawingml/2006/chartDrawing">
    <cdr:from>
      <cdr:x>0.66481</cdr:x>
      <cdr:y>0.2506</cdr:y>
    </cdr:from>
    <cdr:to>
      <cdr:x>0.80093</cdr:x>
      <cdr:y>0.43224</cdr:y>
    </cdr:to>
    <cdr:sp macro="" textlink="">
      <cdr:nvSpPr>
        <cdr:cNvPr id="8" name="TextBox 7"/>
        <cdr:cNvSpPr txBox="1"/>
      </cdr:nvSpPr>
      <cdr:spPr>
        <a:xfrm xmlns:a="http://schemas.openxmlformats.org/drawingml/2006/main" flipH="1">
          <a:off x="5471160" y="1135381"/>
          <a:ext cx="1120141" cy="82295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uk-UA" sz="1100" dirty="0"/>
        </a:p>
      </cdr:txBody>
    </cdr:sp>
  </cdr:relSizeAnchor>
  <cdr:relSizeAnchor xmlns:cdr="http://schemas.openxmlformats.org/drawingml/2006/chartDrawing">
    <cdr:from>
      <cdr:x>0.69722</cdr:x>
      <cdr:y>0.28423</cdr:y>
    </cdr:from>
    <cdr:to>
      <cdr:x>0.97398</cdr:x>
      <cdr:y>0.48605</cdr:y>
    </cdr:to>
    <cdr:sp macro="" textlink="">
      <cdr:nvSpPr>
        <cdr:cNvPr id="9" name="TextBox 8"/>
        <cdr:cNvSpPr txBox="1"/>
      </cdr:nvSpPr>
      <cdr:spPr>
        <a:xfrm xmlns:a="http://schemas.openxmlformats.org/drawingml/2006/main">
          <a:off x="5737842" y="1287768"/>
          <a:ext cx="2277626" cy="91439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uk-UA" sz="1400" dirty="0" smtClean="0"/>
            <a:t>Офіційні</a:t>
          </a:r>
          <a:r>
            <a:rPr lang="uk-UA" dirty="0" smtClean="0"/>
            <a:t> </a:t>
          </a:r>
          <a:r>
            <a:rPr lang="uk-UA" sz="1400" dirty="0" smtClean="0"/>
            <a:t>трансферти</a:t>
          </a:r>
          <a:endParaRPr lang="uk-UA" sz="1400" dirty="0"/>
        </a:p>
      </cdr:txBody>
    </cdr:sp>
  </cdr:relSizeAnchor>
  <cdr:relSizeAnchor xmlns:cdr="http://schemas.openxmlformats.org/drawingml/2006/chartDrawing">
    <cdr:from>
      <cdr:x>0.72593</cdr:x>
      <cdr:y>0.35823</cdr:y>
    </cdr:from>
    <cdr:to>
      <cdr:x>0.83704</cdr:x>
      <cdr:y>0.56006</cdr:y>
    </cdr:to>
    <cdr:sp macro="" textlink="">
      <cdr:nvSpPr>
        <cdr:cNvPr id="10" name="TextBox 9"/>
        <cdr:cNvSpPr txBox="1"/>
      </cdr:nvSpPr>
      <cdr:spPr>
        <a:xfrm xmlns:a="http://schemas.openxmlformats.org/drawingml/2006/main">
          <a:off x="5974080" y="1623060"/>
          <a:ext cx="914400" cy="914400"/>
        </a:xfrm>
        <a:prstGeom xmlns:a="http://schemas.openxmlformats.org/drawingml/2006/main" prst="rect">
          <a:avLst/>
        </a:prstGeom>
        <a:gradFill xmlns:a="http://schemas.openxmlformats.org/drawingml/2006/main">
          <a:gsLst>
            <a:gs pos="50000">
              <a:srgbClr val="CCFF99"/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uk-UA" sz="1400" dirty="0" smtClean="0"/>
            <a:t>4951,1 тис. </a:t>
          </a:r>
          <a:r>
            <a:rPr lang="uk-UA" sz="1400" dirty="0" err="1" smtClean="0"/>
            <a:t>грн</a:t>
          </a:r>
          <a:r>
            <a:rPr lang="uk-UA" sz="1400" dirty="0" smtClean="0"/>
            <a:t>  (10,3%)</a:t>
          </a:r>
          <a:endParaRPr lang="uk-UA" sz="1400" dirty="0"/>
        </a:p>
      </cdr:txBody>
    </cdr:sp>
  </cdr:relSizeAnchor>
  <cdr:relSizeAnchor xmlns:cdr="http://schemas.openxmlformats.org/drawingml/2006/chartDrawing">
    <cdr:from>
      <cdr:x>0.78973</cdr:x>
      <cdr:y>0.57928</cdr:y>
    </cdr:from>
    <cdr:to>
      <cdr:x>0.98664</cdr:x>
      <cdr:y>0.75045</cdr:y>
    </cdr:to>
    <cdr:sp macro="" textlink="">
      <cdr:nvSpPr>
        <cdr:cNvPr id="11" name="TextBox 10"/>
        <cdr:cNvSpPr txBox="1"/>
      </cdr:nvSpPr>
      <cdr:spPr>
        <a:xfrm xmlns:a="http://schemas.openxmlformats.org/drawingml/2006/main">
          <a:off x="6499185" y="2624560"/>
          <a:ext cx="1620456" cy="77550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uk-UA" sz="1400" dirty="0" smtClean="0"/>
            <a:t>Екологічний </a:t>
          </a:r>
        </a:p>
        <a:p xmlns:a="http://schemas.openxmlformats.org/drawingml/2006/main">
          <a:r>
            <a:rPr lang="uk-UA" sz="1400" dirty="0" smtClean="0"/>
            <a:t> податок</a:t>
          </a:r>
        </a:p>
        <a:p xmlns:a="http://schemas.openxmlformats.org/drawingml/2006/main">
          <a:r>
            <a:rPr lang="uk-UA" sz="1200" dirty="0" smtClean="0"/>
            <a:t> </a:t>
          </a:r>
          <a:r>
            <a:rPr lang="uk-UA" sz="1400" dirty="0" smtClean="0"/>
            <a:t>71,9 тис. </a:t>
          </a:r>
          <a:r>
            <a:rPr lang="uk-UA" sz="1400" dirty="0" err="1" smtClean="0"/>
            <a:t>грн</a:t>
          </a:r>
          <a:r>
            <a:rPr lang="uk-UA" sz="1400" dirty="0" smtClean="0"/>
            <a:t>  (0,15%)</a:t>
          </a:r>
          <a:endParaRPr lang="uk-UA" sz="1400" dirty="0"/>
        </a:p>
      </cdr:txBody>
    </cdr:sp>
  </cdr:relSizeAnchor>
  <cdr:relSizeAnchor xmlns:cdr="http://schemas.openxmlformats.org/drawingml/2006/chartDrawing">
    <cdr:from>
      <cdr:x>0.52672</cdr:x>
      <cdr:y>0.78366</cdr:y>
    </cdr:from>
    <cdr:to>
      <cdr:x>0.84037</cdr:x>
      <cdr:y>0.89095</cdr:y>
    </cdr:to>
    <cdr:sp macro="" textlink="">
      <cdr:nvSpPr>
        <cdr:cNvPr id="12" name="TextBox 11"/>
        <cdr:cNvSpPr txBox="1"/>
      </cdr:nvSpPr>
      <cdr:spPr>
        <a:xfrm xmlns:a="http://schemas.openxmlformats.org/drawingml/2006/main">
          <a:off x="4334719" y="3550534"/>
          <a:ext cx="2581153" cy="48613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uk-UA" sz="1100" dirty="0"/>
        </a:p>
      </cdr:txBody>
    </cdr:sp>
  </cdr:relSizeAnchor>
  <cdr:relSizeAnchor xmlns:cdr="http://schemas.openxmlformats.org/drawingml/2006/chartDrawing">
    <cdr:from>
      <cdr:x>0.64205</cdr:x>
      <cdr:y>0.79388</cdr:y>
    </cdr:from>
    <cdr:to>
      <cdr:x>0.75316</cdr:x>
      <cdr:y>0.9957</cdr:y>
    </cdr:to>
    <cdr:sp macro="" textlink="">
      <cdr:nvSpPr>
        <cdr:cNvPr id="13" name="TextBox 12"/>
        <cdr:cNvSpPr txBox="1"/>
      </cdr:nvSpPr>
      <cdr:spPr>
        <a:xfrm xmlns:a="http://schemas.openxmlformats.org/drawingml/2006/main">
          <a:off x="5283843" y="3596833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uk-UA" sz="1400" dirty="0" smtClean="0"/>
            <a:t>Грошові стягнення за шкоду</a:t>
          </a:r>
        </a:p>
        <a:p xmlns:a="http://schemas.openxmlformats.org/drawingml/2006/main">
          <a:r>
            <a:rPr lang="uk-UA" sz="1400" dirty="0" smtClean="0"/>
            <a:t>414,7 тис. </a:t>
          </a:r>
          <a:r>
            <a:rPr lang="uk-UA" sz="1400" dirty="0" err="1" smtClean="0"/>
            <a:t>грн</a:t>
          </a:r>
          <a:r>
            <a:rPr lang="uk-UA" sz="1400" dirty="0" smtClean="0"/>
            <a:t> (0,85%)</a:t>
          </a:r>
          <a:endParaRPr lang="uk-UA" sz="1400" dirty="0"/>
        </a:p>
      </cdr:txBody>
    </cdr:sp>
  </cdr:relSizeAnchor>
  <cdr:relSizeAnchor xmlns:cdr="http://schemas.openxmlformats.org/drawingml/2006/chartDrawing">
    <cdr:from>
      <cdr:x>0.70816</cdr:x>
      <cdr:y>0.41833</cdr:y>
    </cdr:from>
    <cdr:to>
      <cdr:x>0.74895</cdr:x>
      <cdr:y>0.52308</cdr:y>
    </cdr:to>
    <cdr:cxnSp macro="">
      <cdr:nvCxnSpPr>
        <cdr:cNvPr id="15" name="Прямая соединительная линия 14"/>
        <cdr:cNvCxnSpPr/>
      </cdr:nvCxnSpPr>
      <cdr:spPr>
        <a:xfrm xmlns:a="http://schemas.openxmlformats.org/drawingml/2006/main" flipV="1">
          <a:off x="5827853" y="1895354"/>
          <a:ext cx="335666" cy="474562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0.64909</cdr:x>
      <cdr:y>0.6457</cdr:y>
    </cdr:from>
    <cdr:to>
      <cdr:x>0.79677</cdr:x>
      <cdr:y>0.64826</cdr:y>
    </cdr:to>
    <cdr:cxnSp macro="">
      <cdr:nvCxnSpPr>
        <cdr:cNvPr id="17" name="Прямая соединительная линия 16"/>
        <cdr:cNvCxnSpPr/>
      </cdr:nvCxnSpPr>
      <cdr:spPr>
        <a:xfrm xmlns:a="http://schemas.openxmlformats.org/drawingml/2006/main">
          <a:off x="5341716" y="2925501"/>
          <a:ext cx="1215342" cy="11575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0.56892</cdr:x>
      <cdr:y>0.60227</cdr:y>
    </cdr:from>
    <cdr:to>
      <cdr:x>0.69761</cdr:x>
      <cdr:y>0.79388</cdr:y>
    </cdr:to>
    <cdr:cxnSp macro="">
      <cdr:nvCxnSpPr>
        <cdr:cNvPr id="22" name="Прямая соединительная линия 21"/>
        <cdr:cNvCxnSpPr>
          <a:endCxn xmlns:a="http://schemas.openxmlformats.org/drawingml/2006/main" id="13" idx="0"/>
        </cdr:cNvCxnSpPr>
      </cdr:nvCxnSpPr>
      <cdr:spPr>
        <a:xfrm xmlns:a="http://schemas.openxmlformats.org/drawingml/2006/main">
          <a:off x="4681959" y="2728732"/>
          <a:ext cx="1059084" cy="868101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0.20183</cdr:x>
      <cdr:y>0.14243</cdr:y>
    </cdr:from>
    <cdr:to>
      <cdr:x>0.21589</cdr:x>
      <cdr:y>0.34169</cdr:y>
    </cdr:to>
    <cdr:cxnSp macro="">
      <cdr:nvCxnSpPr>
        <cdr:cNvPr id="25" name="Прямая соединительная линия 24"/>
        <cdr:cNvCxnSpPr/>
      </cdr:nvCxnSpPr>
      <cdr:spPr>
        <a:xfrm xmlns:a="http://schemas.openxmlformats.org/drawingml/2006/main" flipV="1">
          <a:off x="1660967" y="645289"/>
          <a:ext cx="115747" cy="902825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0.90306</cdr:x>
      <cdr:y>0.14762</cdr:y>
    </cdr:from>
    <cdr:to>
      <cdr:x>0.98339</cdr:x>
      <cdr:y>0.19667</cdr:y>
    </cdr:to>
    <cdr:sp macro="" textlink="">
      <cdr:nvSpPr>
        <cdr:cNvPr id="7169" name="Text Box 1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7864325" y="955603"/>
          <a:ext cx="699629" cy="31751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1">
          <a:noFill/>
          <a:miter lim="800000"/>
          <a:headEnd/>
          <a:tailEnd/>
        </a:ln>
        <a:effectLst xmlns:a="http://schemas.openxmlformats.org/drawingml/2006/main"/>
      </cdr:spPr>
      <cdr:txBody>
        <a:bodyPr xmlns:a="http://schemas.openxmlformats.org/drawingml/2006/main" vertOverflow="clip" wrap="square" lIns="36576" tIns="27432" rIns="36576" bIns="27432" anchor="ctr" upright="1"/>
        <a:lstStyle xmlns:a="http://schemas.openxmlformats.org/drawingml/2006/main"/>
        <a:p xmlns:a="http://schemas.openxmlformats.org/drawingml/2006/main">
          <a:pPr algn="ctr" rtl="0">
            <a:defRPr sz="1000"/>
          </a:pPr>
          <a:endParaRPr lang="ru-RU" sz="1200" b="0" i="0" u="none" strike="noStrike" baseline="0" dirty="0">
            <a:solidFill>
              <a:srgbClr val="000000"/>
            </a:solidFill>
            <a:latin typeface="Times New Roman"/>
            <a:cs typeface="Times New Roman"/>
          </a:endParaRPr>
        </a:p>
      </cdr:txBody>
    </cdr:sp>
  </cdr:relSizeAnchor>
  <cdr:relSizeAnchor xmlns:cdr="http://schemas.openxmlformats.org/drawingml/2006/chartDrawing">
    <cdr:from>
      <cdr:x>0.63007</cdr:x>
      <cdr:y>0.2222</cdr:y>
    </cdr:from>
    <cdr:to>
      <cdr:x>0.92882</cdr:x>
      <cdr:y>0.43155</cdr:y>
    </cdr:to>
    <cdr:sp macro="" textlink="">
      <cdr:nvSpPr>
        <cdr:cNvPr id="7170" name="AutoShape 2"/>
        <cdr:cNvSpPr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5413830" y="1389993"/>
          <a:ext cx="2567053" cy="1309664"/>
        </a:xfrm>
        <a:prstGeom xmlns:a="http://schemas.openxmlformats.org/drawingml/2006/main" prst="horizontalScroll">
          <a:avLst>
            <a:gd name="adj" fmla="val 12500"/>
          </a:avLst>
        </a:prstGeom>
        <a:solidFill xmlns:a="http://schemas.openxmlformats.org/drawingml/2006/main">
          <a:srgbClr val="FFFFFF">
            <a:alpha val="40000"/>
          </a:srgbClr>
        </a:solidFill>
        <a:ln xmlns:a="http://schemas.openxmlformats.org/drawingml/2006/main" w="9525">
          <a:solidFill>
            <a:srgbClr val="000000"/>
          </a:solidFill>
          <a:round/>
          <a:headEnd/>
          <a:tailEnd/>
        </a:ln>
      </cdr:spPr>
      <cdr:txBody>
        <a:bodyPr xmlns:a="http://schemas.openxmlformats.org/drawingml/2006/main" vertOverflow="clip" wrap="square" lIns="36576" tIns="27432" rIns="0" bIns="0" anchor="t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ru-RU" sz="1200" b="0" i="0" u="none" strike="noStrike" baseline="0" dirty="0" err="1">
              <a:solidFill>
                <a:srgbClr val="000000"/>
              </a:solidFill>
              <a:latin typeface="Times New Roman"/>
              <a:cs typeface="Times New Roman"/>
            </a:rPr>
            <a:t>Видаткова</a:t>
          </a:r>
          <a:r>
            <a:rPr lang="ru-RU" sz="1200" b="0" i="0" u="none" strike="noStrike" baseline="0" dirty="0">
              <a:solidFill>
                <a:srgbClr val="000000"/>
              </a:solidFill>
              <a:latin typeface="Times New Roman"/>
              <a:cs typeface="Times New Roman"/>
            </a:rPr>
            <a:t> </a:t>
          </a:r>
          <a:r>
            <a:rPr lang="ru-RU" sz="1200" b="0" i="0" u="none" strike="noStrike" baseline="0" dirty="0" err="1">
              <a:solidFill>
                <a:srgbClr val="000000"/>
              </a:solidFill>
              <a:latin typeface="Times New Roman"/>
              <a:cs typeface="Times New Roman"/>
            </a:rPr>
            <a:t>частина</a:t>
          </a:r>
          <a:r>
            <a:rPr lang="ru-RU" sz="1200" b="0" i="0" u="none" strike="noStrike" baseline="0" dirty="0">
              <a:solidFill>
                <a:srgbClr val="000000"/>
              </a:solidFill>
              <a:latin typeface="Times New Roman"/>
              <a:cs typeface="Times New Roman"/>
            </a:rPr>
            <a:t> </a:t>
          </a:r>
          <a:r>
            <a:rPr lang="ru-RU" sz="1200" b="0" i="0" u="none" strike="noStrike" baseline="0" dirty="0" smtClean="0">
              <a:solidFill>
                <a:srgbClr val="000000"/>
              </a:solidFill>
              <a:latin typeface="Times New Roman"/>
              <a:cs typeface="Times New Roman"/>
            </a:rPr>
            <a:t>бюджету МТГ- </a:t>
          </a:r>
          <a:r>
            <a:rPr lang="ru-RU" sz="1200" b="0" i="0" u="none" strike="noStrike" baseline="0" dirty="0" err="1">
              <a:solidFill>
                <a:srgbClr val="000000"/>
              </a:solidFill>
              <a:latin typeface="Times New Roman"/>
              <a:cs typeface="Times New Roman"/>
            </a:rPr>
            <a:t>всього</a:t>
          </a:r>
          <a:r>
            <a:rPr lang="ru-RU" sz="1200" b="0" i="0" u="none" strike="noStrike" baseline="0" dirty="0">
              <a:solidFill>
                <a:srgbClr val="000000"/>
              </a:solidFill>
              <a:latin typeface="Times New Roman"/>
              <a:cs typeface="Times New Roman"/>
            </a:rPr>
            <a:t>:</a:t>
          </a:r>
        </a:p>
        <a:p xmlns:a="http://schemas.openxmlformats.org/drawingml/2006/main">
          <a:pPr algn="l" rtl="0">
            <a:defRPr sz="1000"/>
          </a:pPr>
          <a:r>
            <a:rPr lang="ru-RU" sz="1200" b="0" i="0" u="none" strike="noStrike" baseline="0" dirty="0">
              <a:solidFill>
                <a:srgbClr val="000000"/>
              </a:solidFill>
              <a:latin typeface="Times New Roman"/>
              <a:cs typeface="Times New Roman"/>
            </a:rPr>
            <a:t> </a:t>
          </a:r>
          <a:r>
            <a:rPr lang="ru-RU" sz="1200" b="0" i="0" u="none" strike="noStrike" baseline="0" dirty="0" smtClean="0">
              <a:solidFill>
                <a:srgbClr val="000000"/>
              </a:solidFill>
              <a:latin typeface="Times New Roman"/>
              <a:cs typeface="Times New Roman"/>
            </a:rPr>
            <a:t>2023 </a:t>
          </a:r>
          <a:r>
            <a:rPr lang="ru-RU" sz="1200" b="0" i="0" u="none" strike="noStrike" baseline="0" dirty="0" err="1">
              <a:solidFill>
                <a:srgbClr val="000000"/>
              </a:solidFill>
              <a:latin typeface="Times New Roman"/>
              <a:cs typeface="Times New Roman"/>
            </a:rPr>
            <a:t>рік</a:t>
          </a:r>
          <a:r>
            <a:rPr lang="ru-RU" sz="1200" b="0" i="0" u="none" strike="noStrike" baseline="0" dirty="0">
              <a:solidFill>
                <a:srgbClr val="000000"/>
              </a:solidFill>
              <a:latin typeface="Times New Roman"/>
              <a:cs typeface="Times New Roman"/>
            </a:rPr>
            <a:t> </a:t>
          </a:r>
          <a:r>
            <a:rPr lang="ru-RU" sz="1200" b="0" i="0" u="none" strike="noStrike" baseline="0" dirty="0" smtClean="0">
              <a:solidFill>
                <a:srgbClr val="000000"/>
              </a:solidFill>
              <a:latin typeface="Times New Roman"/>
              <a:cs typeface="Times New Roman"/>
            </a:rPr>
            <a:t>– </a:t>
          </a:r>
          <a:r>
            <a:rPr lang="en-US" sz="1200" b="0" i="0" u="none" strike="noStrike" baseline="0" dirty="0" smtClean="0">
              <a:solidFill>
                <a:srgbClr val="000000"/>
              </a:solidFill>
              <a:latin typeface="Times New Roman"/>
              <a:cs typeface="Times New Roman"/>
            </a:rPr>
            <a:t>280 </a:t>
          </a:r>
          <a:r>
            <a:rPr lang="ru-RU" sz="1200" b="0" i="0" u="none" strike="noStrike" baseline="0" dirty="0" smtClean="0">
              <a:solidFill>
                <a:srgbClr val="000000"/>
              </a:solidFill>
              <a:latin typeface="Times New Roman"/>
              <a:cs typeface="Times New Roman"/>
            </a:rPr>
            <a:t>6</a:t>
          </a:r>
          <a:r>
            <a:rPr lang="en-US" sz="1200" b="0" i="0" u="none" strike="noStrike" baseline="0" dirty="0" smtClean="0">
              <a:solidFill>
                <a:srgbClr val="000000"/>
              </a:solidFill>
              <a:latin typeface="Times New Roman"/>
              <a:cs typeface="Times New Roman"/>
            </a:rPr>
            <a:t>41</a:t>
          </a:r>
          <a:r>
            <a:rPr lang="ru-RU" sz="1200" b="0" i="0" u="none" strike="noStrike" baseline="0" dirty="0" smtClean="0">
              <a:solidFill>
                <a:srgbClr val="000000"/>
              </a:solidFill>
              <a:latin typeface="Times New Roman"/>
              <a:cs typeface="Times New Roman"/>
            </a:rPr>
            <a:t>,</a:t>
          </a:r>
          <a:r>
            <a:rPr lang="en-US" sz="1200" b="0" i="0" u="none" strike="noStrike" baseline="0" dirty="0" smtClean="0">
              <a:solidFill>
                <a:srgbClr val="000000"/>
              </a:solidFill>
              <a:latin typeface="Times New Roman"/>
              <a:cs typeface="Times New Roman"/>
            </a:rPr>
            <a:t>8</a:t>
          </a:r>
          <a:r>
            <a:rPr lang="uk-UA" sz="1200" b="0" i="0" u="none" strike="noStrike" baseline="0" dirty="0" smtClean="0">
              <a:solidFill>
                <a:srgbClr val="000000"/>
              </a:solidFill>
              <a:latin typeface="Times New Roman"/>
              <a:cs typeface="Times New Roman"/>
            </a:rPr>
            <a:t> </a:t>
          </a:r>
          <a:r>
            <a:rPr lang="uk-UA" sz="1200" b="0" i="0" u="none" strike="noStrike" baseline="0" dirty="0" err="1" smtClean="0">
              <a:solidFill>
                <a:srgbClr val="000000"/>
              </a:solidFill>
              <a:latin typeface="Times New Roman"/>
              <a:cs typeface="Times New Roman"/>
            </a:rPr>
            <a:t>тис.грн</a:t>
          </a:r>
          <a:endParaRPr lang="ru-RU" sz="1200" b="0" i="0" u="none" strike="noStrike" baseline="0" dirty="0">
            <a:solidFill>
              <a:srgbClr val="000000"/>
            </a:solidFill>
            <a:latin typeface="Times New Roman"/>
            <a:cs typeface="Times New Roman"/>
          </a:endParaRPr>
        </a:p>
        <a:p xmlns:a="http://schemas.openxmlformats.org/drawingml/2006/main">
          <a:pPr algn="l" rtl="0">
            <a:defRPr sz="1000"/>
          </a:pPr>
          <a:r>
            <a:rPr lang="ru-RU" sz="1200" b="0" i="0" u="sng" strike="noStrike" baseline="0" dirty="0">
              <a:solidFill>
                <a:srgbClr val="000000"/>
              </a:solidFill>
              <a:latin typeface="Times New Roman"/>
              <a:cs typeface="Times New Roman"/>
            </a:rPr>
            <a:t> </a:t>
          </a:r>
          <a:r>
            <a:rPr lang="ru-RU" sz="1200" b="0" i="0" u="sng" strike="noStrike" baseline="0" dirty="0" smtClean="0">
              <a:solidFill>
                <a:srgbClr val="000000"/>
              </a:solidFill>
              <a:latin typeface="Times New Roman"/>
              <a:cs typeface="Times New Roman"/>
            </a:rPr>
            <a:t>2024 </a:t>
          </a:r>
          <a:r>
            <a:rPr lang="ru-RU" sz="1200" b="0" i="0" u="sng" strike="noStrike" baseline="0" dirty="0" err="1">
              <a:solidFill>
                <a:srgbClr val="000000"/>
              </a:solidFill>
              <a:latin typeface="Times New Roman"/>
              <a:cs typeface="Times New Roman"/>
            </a:rPr>
            <a:t>рік</a:t>
          </a:r>
          <a:r>
            <a:rPr lang="ru-RU" sz="1200" b="0" i="0" u="sng" strike="noStrike" baseline="0" dirty="0">
              <a:solidFill>
                <a:srgbClr val="000000"/>
              </a:solidFill>
              <a:latin typeface="Times New Roman"/>
              <a:cs typeface="Times New Roman"/>
            </a:rPr>
            <a:t> </a:t>
          </a:r>
          <a:r>
            <a:rPr lang="ru-RU" sz="1200" b="0" i="0" u="sng" strike="noStrike" baseline="0" dirty="0" smtClean="0">
              <a:solidFill>
                <a:srgbClr val="000000"/>
              </a:solidFill>
              <a:latin typeface="Times New Roman"/>
              <a:cs typeface="Times New Roman"/>
            </a:rPr>
            <a:t>– </a:t>
          </a:r>
          <a:r>
            <a:rPr lang="en-US" sz="1200" b="0" i="0" u="sng" strike="noStrike" baseline="0" dirty="0" smtClean="0">
              <a:solidFill>
                <a:srgbClr val="000000"/>
              </a:solidFill>
              <a:latin typeface="Times New Roman"/>
              <a:cs typeface="Times New Roman"/>
            </a:rPr>
            <a:t>283 </a:t>
          </a:r>
          <a:r>
            <a:rPr lang="ru-RU" sz="1200" b="0" i="0" u="sng" strike="noStrike" baseline="0" dirty="0" smtClean="0">
              <a:solidFill>
                <a:srgbClr val="000000"/>
              </a:solidFill>
              <a:latin typeface="Times New Roman"/>
              <a:cs typeface="Times New Roman"/>
            </a:rPr>
            <a:t>6</a:t>
          </a:r>
          <a:r>
            <a:rPr lang="en-US" sz="1200" b="0" i="0" u="sng" strike="noStrike" baseline="0" dirty="0" smtClean="0">
              <a:solidFill>
                <a:srgbClr val="000000"/>
              </a:solidFill>
              <a:latin typeface="Times New Roman"/>
              <a:cs typeface="Times New Roman"/>
            </a:rPr>
            <a:t>48</a:t>
          </a:r>
          <a:r>
            <a:rPr lang="ru-RU" sz="1200" b="0" i="0" u="sng" strike="noStrike" baseline="0" dirty="0" smtClean="0">
              <a:solidFill>
                <a:srgbClr val="000000"/>
              </a:solidFill>
              <a:latin typeface="Times New Roman"/>
              <a:cs typeface="Times New Roman"/>
            </a:rPr>
            <a:t>,</a:t>
          </a:r>
          <a:r>
            <a:rPr lang="en-US" sz="1200" b="0" i="0" u="sng" strike="noStrike" baseline="0" dirty="0" smtClean="0">
              <a:solidFill>
                <a:srgbClr val="000000"/>
              </a:solidFill>
              <a:latin typeface="Times New Roman"/>
              <a:cs typeface="Times New Roman"/>
            </a:rPr>
            <a:t>1</a:t>
          </a:r>
          <a:r>
            <a:rPr lang="uk-UA" sz="1200" b="0" i="0" u="sng" strike="noStrike" baseline="0" dirty="0" smtClean="0">
              <a:solidFill>
                <a:srgbClr val="000000"/>
              </a:solidFill>
              <a:latin typeface="Times New Roman"/>
              <a:cs typeface="Times New Roman"/>
            </a:rPr>
            <a:t> </a:t>
          </a:r>
          <a:r>
            <a:rPr lang="uk-UA" sz="1200" b="0" i="0" u="sng" strike="noStrike" baseline="0" dirty="0" err="1" smtClean="0">
              <a:solidFill>
                <a:srgbClr val="000000"/>
              </a:solidFill>
              <a:latin typeface="Times New Roman"/>
              <a:cs typeface="Times New Roman"/>
            </a:rPr>
            <a:t>тис.грн</a:t>
          </a:r>
          <a:endParaRPr lang="ru-RU" sz="1200" b="0" i="0" u="sng" strike="noStrike" baseline="0" dirty="0">
            <a:solidFill>
              <a:srgbClr val="000000"/>
            </a:solidFill>
            <a:latin typeface="Times New Roman"/>
            <a:cs typeface="Times New Roman"/>
          </a:endParaRPr>
        </a:p>
        <a:p xmlns:a="http://schemas.openxmlformats.org/drawingml/2006/main">
          <a:pPr algn="l" rtl="0">
            <a:defRPr sz="1000"/>
          </a:pPr>
          <a:r>
            <a:rPr lang="ru-RU" sz="1200" b="0" i="0" u="none" strike="noStrike" baseline="0" dirty="0">
              <a:solidFill>
                <a:srgbClr val="000000"/>
              </a:solidFill>
              <a:latin typeface="Times New Roman"/>
              <a:cs typeface="Times New Roman"/>
            </a:rPr>
            <a:t>                    </a:t>
          </a:r>
          <a:r>
            <a:rPr lang="ru-RU" sz="1200" b="1" i="0" u="none" strike="noStrike" baseline="0" dirty="0">
              <a:solidFill>
                <a:srgbClr val="000000"/>
              </a:solidFill>
              <a:latin typeface="Times New Roman"/>
              <a:cs typeface="Times New Roman"/>
            </a:rPr>
            <a:t>+ </a:t>
          </a:r>
          <a:r>
            <a:rPr lang="en-US" sz="1200" b="1" i="0" u="none" strike="noStrike" baseline="0" dirty="0" smtClean="0">
              <a:solidFill>
                <a:srgbClr val="000000"/>
              </a:solidFill>
              <a:latin typeface="Times New Roman"/>
              <a:cs typeface="Times New Roman"/>
            </a:rPr>
            <a:t>3 006</a:t>
          </a:r>
          <a:r>
            <a:rPr lang="ru-RU" sz="1200" b="1" i="0" u="none" strike="noStrike" baseline="0" dirty="0" smtClean="0">
              <a:solidFill>
                <a:srgbClr val="000000"/>
              </a:solidFill>
              <a:latin typeface="Times New Roman"/>
              <a:cs typeface="Times New Roman"/>
            </a:rPr>
            <a:t>,</a:t>
          </a:r>
          <a:r>
            <a:rPr lang="en-US" sz="1200" b="1" i="0" u="none" strike="noStrike" baseline="0" dirty="0" smtClean="0">
              <a:solidFill>
                <a:srgbClr val="000000"/>
              </a:solidFill>
              <a:latin typeface="Times New Roman"/>
              <a:cs typeface="Times New Roman"/>
            </a:rPr>
            <a:t>3</a:t>
          </a:r>
          <a:r>
            <a:rPr lang="uk-UA" sz="1200" b="1" i="0" u="none" strike="noStrike" baseline="0" dirty="0" smtClean="0">
              <a:solidFill>
                <a:srgbClr val="000000"/>
              </a:solidFill>
              <a:latin typeface="Times New Roman"/>
              <a:cs typeface="Times New Roman"/>
            </a:rPr>
            <a:t> </a:t>
          </a:r>
          <a:r>
            <a:rPr lang="uk-UA" sz="1200" b="1" i="0" u="none" strike="noStrike" baseline="0" dirty="0" err="1" smtClean="0">
              <a:solidFill>
                <a:srgbClr val="000000"/>
              </a:solidFill>
              <a:latin typeface="Times New Roman"/>
              <a:cs typeface="Times New Roman"/>
            </a:rPr>
            <a:t>тис.грн</a:t>
          </a:r>
          <a:endParaRPr lang="ru-RU" sz="1200" b="1" i="0" u="none" strike="noStrike" baseline="0" dirty="0">
            <a:solidFill>
              <a:srgbClr val="000000"/>
            </a:solidFill>
            <a:latin typeface="Times New Roman"/>
            <a:cs typeface="Times New Roman"/>
          </a:endParaRPr>
        </a:p>
      </cdr:txBody>
    </cdr:sp>
  </cdr:relSizeAnchor>
  <cdr:relSizeAnchor xmlns:cdr="http://schemas.openxmlformats.org/drawingml/2006/chartDrawing">
    <cdr:from>
      <cdr:x>0.23536</cdr:x>
      <cdr:y>0.55807</cdr:y>
    </cdr:from>
    <cdr:to>
      <cdr:x>0.36993</cdr:x>
      <cdr:y>0.64965</cdr:y>
    </cdr:to>
    <cdr:sp macro="" textlink="">
      <cdr:nvSpPr>
        <cdr:cNvPr id="7173" name="Oval 5"/>
        <cdr:cNvSpPr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2022362" y="3491096"/>
          <a:ext cx="1156267" cy="572904"/>
        </a:xfrm>
        <a:prstGeom xmlns:a="http://schemas.openxmlformats.org/drawingml/2006/main" prst="ellipse">
          <a:avLst/>
        </a:prstGeom>
        <a:solidFill xmlns:a="http://schemas.openxmlformats.org/drawingml/2006/main">
          <a:srgbClr val="FFFFFF">
            <a:alpha val="46000"/>
          </a:srgbClr>
        </a:solidFill>
        <a:ln xmlns:a="http://schemas.openxmlformats.org/drawingml/2006/main" w="9525">
          <a:solidFill>
            <a:srgbClr val="000000"/>
          </a:solidFill>
          <a:round/>
          <a:headEnd/>
          <a:tailEnd/>
        </a:ln>
      </cdr:spPr>
      <cdr:txBody>
        <a:bodyPr xmlns:a="http://schemas.openxmlformats.org/drawingml/2006/main" vertOverflow="clip" wrap="square" lIns="36576" tIns="27432" rIns="36576" bIns="0" anchor="t" upright="1"/>
        <a:lstStyle xmlns:a="http://schemas.openxmlformats.org/drawingml/2006/main"/>
        <a:p xmlns:a="http://schemas.openxmlformats.org/drawingml/2006/main">
          <a:pPr algn="ctr" rtl="0">
            <a:defRPr sz="1000"/>
          </a:pPr>
          <a:r>
            <a:rPr lang="en-US" sz="1125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rPr>
            <a:t>-5 846,9</a:t>
          </a:r>
          <a:endParaRPr lang="ru-RU" sz="1125" b="0" i="0" u="none" strike="noStrike" baseline="0" dirty="0" smtClean="0">
            <a:solidFill>
              <a:srgbClr val="000000"/>
            </a:solidFill>
            <a:latin typeface="Times New Roman" pitchFamily="18" charset="0"/>
            <a:cs typeface="Times New Roman" pitchFamily="18" charset="0"/>
          </a:endParaRPr>
        </a:p>
        <a:p xmlns:a="http://schemas.openxmlformats.org/drawingml/2006/main">
          <a:pPr algn="ctr" rtl="0">
            <a:defRPr sz="1000"/>
          </a:pPr>
          <a:r>
            <a:rPr lang="en-US" sz="1125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rPr>
            <a:t>2</a:t>
          </a:r>
          <a:r>
            <a:rPr lang="ru-RU" sz="1125" b="0" i="0" u="none" strike="noStrike" baseline="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rPr>
            <a:t>,6 %</a:t>
          </a:r>
        </a:p>
        <a:p xmlns:a="http://schemas.openxmlformats.org/drawingml/2006/main">
          <a:pPr algn="ctr" rtl="0">
            <a:defRPr sz="1000"/>
          </a:pPr>
          <a:endParaRPr lang="ru-RU" sz="1125" b="0" i="0" u="none" strike="noStrike" baseline="0" dirty="0">
            <a:solidFill>
              <a:srgbClr val="000000"/>
            </a:solidFill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0.64504</cdr:x>
      <cdr:y>0.81538</cdr:y>
    </cdr:from>
    <cdr:to>
      <cdr:x>0.77357</cdr:x>
      <cdr:y>0.86248</cdr:y>
    </cdr:to>
    <cdr:sp macro="" textlink="">
      <cdr:nvSpPr>
        <cdr:cNvPr id="7179" name="Oval 6"/>
        <cdr:cNvSpPr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5654826" y="5106679"/>
          <a:ext cx="1126774" cy="294959"/>
        </a:xfrm>
        <a:prstGeom xmlns:a="http://schemas.openxmlformats.org/drawingml/2006/main" prst="ellipse">
          <a:avLst/>
        </a:prstGeom>
        <a:solidFill xmlns:a="http://schemas.openxmlformats.org/drawingml/2006/main">
          <a:srgbClr val="FFFFFF">
            <a:alpha val="57000"/>
          </a:srgbClr>
        </a:solidFill>
        <a:ln xmlns:a="http://schemas.openxmlformats.org/drawingml/2006/main" w="9525">
          <a:solidFill>
            <a:srgbClr val="000000"/>
          </a:solidFill>
          <a:round/>
          <a:headEnd/>
          <a:tailEnd/>
        </a:ln>
      </cdr:spPr>
      <cdr:txBody>
        <a:bodyPr xmlns:a="http://schemas.openxmlformats.org/drawingml/2006/main" vertOverflow="clip" wrap="square" lIns="36576" tIns="27432" rIns="36576" bIns="0" anchor="t" upright="1"/>
        <a:lstStyle xmlns:a="http://schemas.openxmlformats.org/drawingml/2006/main"/>
        <a:p xmlns:a="http://schemas.openxmlformats.org/drawingml/2006/main">
          <a:pPr algn="ctr" rtl="0">
            <a:defRPr sz="1000"/>
          </a:pPr>
          <a:r>
            <a:rPr lang="ru-RU" sz="1125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rPr>
            <a:t>+</a:t>
          </a:r>
          <a:r>
            <a:rPr lang="en-US" sz="1125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rPr>
            <a:t>8 853</a:t>
          </a:r>
          <a:r>
            <a:rPr lang="ru-RU" sz="1125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rPr>
            <a:t>,</a:t>
          </a:r>
          <a:r>
            <a:rPr lang="en-US" sz="1125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rPr>
            <a:t>2</a:t>
          </a:r>
          <a:endParaRPr lang="ru-RU" sz="1125" b="0" i="0" u="none" strike="noStrike" baseline="0" dirty="0">
            <a:solidFill>
              <a:srgbClr val="000000"/>
            </a:solidFill>
            <a:latin typeface="Times New Roman" pitchFamily="18" charset="0"/>
            <a:cs typeface="Times New Roman" pitchFamily="18" charset="0"/>
          </a:endParaRPr>
        </a:p>
        <a:p xmlns:a="http://schemas.openxmlformats.org/drawingml/2006/main">
          <a:pPr algn="ctr" rtl="0">
            <a:defRPr sz="1000"/>
          </a:pPr>
          <a:r>
            <a:rPr lang="ru-RU" sz="1125" b="0" i="0" u="none" strike="noStrike" baseline="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rPr>
            <a:t>1</a:t>
          </a:r>
          <a:r>
            <a:rPr lang="en-US" sz="1125" b="0" i="0" u="none" strike="noStrike" baseline="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rPr>
            <a:t>6</a:t>
          </a:r>
          <a:r>
            <a:rPr lang="ru-RU" sz="1125" b="0" i="0" u="none" strike="noStrike" baseline="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rPr>
            <a:t>,</a:t>
          </a:r>
          <a:r>
            <a:rPr lang="en-US" sz="1125" b="0" i="0" u="none" strike="noStrike" baseline="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rPr>
            <a:t>6</a:t>
          </a:r>
          <a:r>
            <a:rPr lang="ru-RU" sz="1125" b="0" i="0" u="none" strike="noStrike" baseline="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rPr>
            <a:t>%</a:t>
          </a:r>
          <a:endParaRPr lang="ru-RU" sz="1125" b="0" i="0" u="none" strike="noStrike" baseline="0" dirty="0">
            <a:solidFill>
              <a:srgbClr val="000000"/>
            </a:solidFill>
            <a:latin typeface="Times New Roman" pitchFamily="18" charset="0"/>
            <a:cs typeface="Times New Roman" pitchFamily="18" charset="0"/>
          </a:endParaRPr>
        </a:p>
        <a:p xmlns:a="http://schemas.openxmlformats.org/drawingml/2006/main">
          <a:pPr algn="ctr" rtl="0">
            <a:defRPr sz="1000"/>
          </a:pPr>
          <a:endParaRPr lang="ru-RU" sz="1125" b="0" i="0" u="none" strike="noStrike" baseline="0" dirty="0">
            <a:solidFill>
              <a:srgbClr val="000000"/>
            </a:solidFill>
            <a:latin typeface="Arial Cyr"/>
            <a:cs typeface="Arial Cyr"/>
          </a:endParaRP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0.41325</cdr:x>
      <cdr:y>0.485</cdr:y>
    </cdr:from>
    <cdr:to>
      <cdr:x>0.64516</cdr:x>
      <cdr:y>0.61421</cdr:y>
    </cdr:to>
    <cdr:sp macro="" textlink="">
      <cdr:nvSpPr>
        <cdr:cNvPr id="1025" name="Oval 1"/>
        <cdr:cNvSpPr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3532839" y="2773535"/>
          <a:ext cx="1982589" cy="738921"/>
        </a:xfrm>
        <a:prstGeom xmlns:a="http://schemas.openxmlformats.org/drawingml/2006/main" prst="ellipse">
          <a:avLst/>
        </a:prstGeom>
        <a:solidFill xmlns:a="http://schemas.openxmlformats.org/drawingml/2006/main">
          <a:srgbClr val="FFFFFF">
            <a:alpha val="58000"/>
          </a:srgbClr>
        </a:solidFill>
        <a:ln xmlns:a="http://schemas.openxmlformats.org/drawingml/2006/main" w="9525">
          <a:solidFill>
            <a:srgbClr val="000000"/>
          </a:solidFill>
          <a:round/>
          <a:headEnd/>
          <a:tailEnd/>
        </a:ln>
      </cdr:spPr>
      <cdr:txBody>
        <a:bodyPr xmlns:a="http://schemas.openxmlformats.org/drawingml/2006/main" vertOverflow="clip" wrap="square" lIns="36576" tIns="32004" rIns="36576" bIns="0" anchor="t" upright="1"/>
        <a:lstStyle xmlns:a="http://schemas.openxmlformats.org/drawingml/2006/main"/>
        <a:p xmlns:a="http://schemas.openxmlformats.org/drawingml/2006/main">
          <a:pPr algn="ctr" rtl="0">
            <a:defRPr sz="1000"/>
          </a:pPr>
          <a:r>
            <a:rPr lang="ru-RU" sz="1400" b="1" i="0" u="none" strike="noStrike" baseline="0" dirty="0" err="1">
              <a:solidFill>
                <a:srgbClr val="000000"/>
              </a:solidFill>
              <a:latin typeface="Times New Roman"/>
              <a:cs typeface="Times New Roman"/>
            </a:rPr>
            <a:t>Всього</a:t>
          </a:r>
          <a:r>
            <a:rPr lang="ru-RU" sz="1400" b="1" i="0" u="none" strike="noStrike" baseline="0" dirty="0">
              <a:solidFill>
                <a:srgbClr val="000000"/>
              </a:solidFill>
              <a:latin typeface="Times New Roman"/>
              <a:cs typeface="Times New Roman"/>
            </a:rPr>
            <a:t>:</a:t>
          </a:r>
        </a:p>
        <a:p xmlns:a="http://schemas.openxmlformats.org/drawingml/2006/main">
          <a:pPr algn="ctr" rtl="0">
            <a:defRPr sz="1000"/>
          </a:pPr>
          <a:r>
            <a:rPr lang="ru-RU" sz="1400" b="1" i="0" u="none" strike="noStrike" baseline="0" dirty="0" smtClean="0">
              <a:solidFill>
                <a:srgbClr val="000000"/>
              </a:solidFill>
              <a:latin typeface="Times New Roman"/>
              <a:cs typeface="Times New Roman"/>
            </a:rPr>
            <a:t>221 422,3 тис. </a:t>
          </a:r>
          <a:r>
            <a:rPr lang="ru-RU" sz="1400" b="1" i="0" u="none" strike="noStrike" baseline="0" dirty="0">
              <a:solidFill>
                <a:srgbClr val="000000"/>
              </a:solidFill>
              <a:latin typeface="Times New Roman"/>
              <a:cs typeface="Times New Roman"/>
            </a:rPr>
            <a:t>грн</a:t>
          </a:r>
        </a:p>
      </cdr:txBody>
    </cdr:sp>
  </cdr:relSizeAnchor>
  <cdr:relSizeAnchor xmlns:cdr="http://schemas.openxmlformats.org/drawingml/2006/chartDrawing">
    <cdr:from>
      <cdr:x>0.80661</cdr:x>
      <cdr:y>0.02244</cdr:y>
    </cdr:from>
    <cdr:to>
      <cdr:x>0.94662</cdr:x>
      <cdr:y>0.08122</cdr:y>
    </cdr:to>
    <cdr:sp macro="" textlink="">
      <cdr:nvSpPr>
        <cdr:cNvPr id="1026" name="Text Box 2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7082973" y="128322"/>
          <a:ext cx="1229396" cy="33613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1">
          <a:noFill/>
          <a:miter lim="800000"/>
          <a:headEnd/>
          <a:tailEnd/>
        </a:ln>
        <a:effectLst xmlns:a="http://schemas.openxmlformats.org/drawingml/2006/main"/>
      </cdr:spPr>
      <cdr:txBody>
        <a:bodyPr xmlns:a="http://schemas.openxmlformats.org/drawingml/2006/main" vertOverflow="clip" wrap="square" lIns="36576" tIns="32004" rIns="36576" bIns="32004" anchor="ctr" upright="1"/>
        <a:lstStyle xmlns:a="http://schemas.openxmlformats.org/drawingml/2006/main"/>
        <a:p xmlns:a="http://schemas.openxmlformats.org/drawingml/2006/main">
          <a:pPr algn="ctr" rtl="0">
            <a:defRPr sz="1000"/>
          </a:pPr>
          <a:r>
            <a:rPr lang="ru-RU" sz="1450" b="0" i="0" u="none" strike="noStrike" baseline="0" dirty="0" smtClean="0">
              <a:solidFill>
                <a:srgbClr val="000000"/>
              </a:solidFill>
              <a:latin typeface="Times New Roman"/>
              <a:cs typeface="Times New Roman"/>
            </a:rPr>
            <a:t>тис. </a:t>
          </a:r>
          <a:r>
            <a:rPr lang="ru-RU" sz="1450" b="0" i="0" u="none" strike="noStrike" baseline="0" dirty="0">
              <a:solidFill>
                <a:srgbClr val="000000"/>
              </a:solidFill>
              <a:latin typeface="Times New Roman"/>
              <a:cs typeface="Times New Roman"/>
            </a:rPr>
            <a:t>грн</a:t>
          </a: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0.88658</cdr:x>
      <cdr:y>0.07429</cdr:y>
    </cdr:from>
    <cdr:to>
      <cdr:x>0.96283</cdr:x>
      <cdr:y>0.12124</cdr:y>
    </cdr:to>
    <cdr:sp macro="" textlink="">
      <cdr:nvSpPr>
        <cdr:cNvPr id="2051" name="Text Box 3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 flipV="1">
          <a:off x="7630768" y="435634"/>
          <a:ext cx="656282" cy="27532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1">
          <a:noFill/>
          <a:miter lim="800000"/>
          <a:headEnd/>
          <a:tailEnd/>
        </a:ln>
        <a:effectLst xmlns:a="http://schemas.openxmlformats.org/drawingml/2006/main"/>
      </cdr:spPr>
      <cdr:txBody>
        <a:bodyPr xmlns:a="http://schemas.openxmlformats.org/drawingml/2006/main" vertOverflow="clip" wrap="square" lIns="27432" tIns="22860" rIns="27432" bIns="22860" anchor="ctr" upright="1"/>
        <a:lstStyle xmlns:a="http://schemas.openxmlformats.org/drawingml/2006/main"/>
        <a:p xmlns:a="http://schemas.openxmlformats.org/drawingml/2006/main">
          <a:pPr algn="ctr" rtl="1">
            <a:defRPr sz="1000"/>
          </a:pPr>
          <a:endParaRPr lang="ru-RU" sz="1200" b="0" i="0" strike="noStrike" dirty="0">
            <a:solidFill>
              <a:srgbClr val="000000"/>
            </a:solidFill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0.3874</cdr:x>
      <cdr:y>0.41382</cdr:y>
    </cdr:from>
    <cdr:to>
      <cdr:x>0.62395</cdr:x>
      <cdr:y>0.56976</cdr:y>
    </cdr:to>
    <cdr:sp macro="" textlink="">
      <cdr:nvSpPr>
        <cdr:cNvPr id="2052" name="Oval 4"/>
        <cdr:cNvSpPr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3421626" y="2563721"/>
          <a:ext cx="2089212" cy="966059"/>
        </a:xfrm>
        <a:prstGeom xmlns:a="http://schemas.openxmlformats.org/drawingml/2006/main" prst="ellipse">
          <a:avLst/>
        </a:prstGeom>
        <a:solidFill xmlns:a="http://schemas.openxmlformats.org/drawingml/2006/main">
          <a:srgbClr val="FFFFFF">
            <a:alpha val="65000"/>
          </a:srgbClr>
        </a:solidFill>
        <a:ln xmlns:a="http://schemas.openxmlformats.org/drawingml/2006/main" w="9525">
          <a:solidFill>
            <a:srgbClr val="000000"/>
          </a:solidFill>
          <a:round/>
          <a:headEnd/>
          <a:tailEnd/>
        </a:ln>
      </cdr:spPr>
      <cdr:txBody>
        <a:bodyPr xmlns:a="http://schemas.openxmlformats.org/drawingml/2006/main" vertOverflow="clip" wrap="square" lIns="36576" tIns="22860" rIns="36576" bIns="0" anchor="t" upright="1"/>
        <a:lstStyle xmlns:a="http://schemas.openxmlformats.org/drawingml/2006/main"/>
        <a:p xmlns:a="http://schemas.openxmlformats.org/drawingml/2006/main">
          <a:pPr algn="ctr" rtl="0">
            <a:defRPr sz="1000"/>
          </a:pPr>
          <a:r>
            <a:rPr lang="ru-RU" sz="1200" b="1" i="0" u="none" strike="noStrike" baseline="0" dirty="0" err="1">
              <a:solidFill>
                <a:srgbClr val="000000"/>
              </a:solidFill>
              <a:latin typeface="Times New Roman" pitchFamily="18" charset="0"/>
              <a:cs typeface="Times New Roman" pitchFamily="18" charset="0"/>
            </a:rPr>
            <a:t>Всього</a:t>
          </a:r>
          <a:r>
            <a:rPr lang="ru-RU" sz="1200" b="1" i="0" u="none" strike="noStrike" baseline="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rPr>
            <a:t>:</a:t>
          </a:r>
        </a:p>
        <a:p xmlns:a="http://schemas.openxmlformats.org/drawingml/2006/main">
          <a:pPr algn="ctr" rtl="0">
            <a:defRPr sz="1000"/>
          </a:pPr>
          <a:r>
            <a:rPr lang="ru-RU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rPr>
            <a:t>221 422</a:t>
          </a:r>
          <a:r>
            <a:rPr lang="ru-RU" sz="1200" b="1" i="0" u="none" strike="noStrike" baseline="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rPr>
            <a:t>,3 </a:t>
          </a:r>
          <a:r>
            <a:rPr lang="ru-RU" sz="1200" b="1" i="0" u="none" strike="noStrike" baseline="0" dirty="0" err="1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rPr>
            <a:t>тис.грн</a:t>
          </a:r>
          <a:endParaRPr lang="ru-RU" sz="1200" b="1" i="0" u="none" strike="noStrike" baseline="0" dirty="0">
            <a:solidFill>
              <a:srgbClr val="000000"/>
            </a:solidFill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0.50329</cdr:x>
      <cdr:y>0.80623</cdr:y>
    </cdr:from>
    <cdr:to>
      <cdr:x>0.96528</cdr:x>
      <cdr:y>0.88558</cdr:y>
    </cdr:to>
    <cdr:sp macro="" textlink="">
      <cdr:nvSpPr>
        <cdr:cNvPr id="2053" name="AutoShape 5"/>
        <cdr:cNvSpPr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4445172" y="4994787"/>
          <a:ext cx="4080387" cy="491614"/>
        </a:xfrm>
        <a:prstGeom xmlns:a="http://schemas.openxmlformats.org/drawingml/2006/main" prst="wedgeRectCallout">
          <a:avLst>
            <a:gd name="adj1" fmla="val -30824"/>
            <a:gd name="adj2" fmla="val 23986"/>
          </a:avLst>
        </a:prstGeom>
        <a:solidFill xmlns:a="http://schemas.openxmlformats.org/drawingml/2006/main">
          <a:srgbClr val="FFFFFF"/>
        </a:solidFill>
        <a:ln xmlns:a="http://schemas.openxmlformats.org/drawingml/2006/main" w="9525">
          <a:solidFill>
            <a:srgbClr val="000000"/>
          </a:solidFill>
          <a:miter lim="800000"/>
          <a:headEnd/>
          <a:tailEnd/>
        </a:ln>
      </cdr:spPr>
      <cdr:txBody>
        <a:bodyPr xmlns:a="http://schemas.openxmlformats.org/drawingml/2006/main" vertOverflow="clip" wrap="square" lIns="27432" tIns="22860" rIns="0" bIns="0" anchor="t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ru-RU" sz="1200" b="0" i="0" u="none" strike="noStrike" baseline="0" dirty="0" err="1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rPr>
            <a:t>Захищені</a:t>
          </a:r>
          <a:r>
            <a:rPr lang="ru-RU" sz="1200" b="0" i="0" u="none" strike="noStrike" baseline="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0" i="0" u="none" strike="noStrike" baseline="0" dirty="0" err="1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rPr>
            <a:t>видатки</a:t>
          </a:r>
          <a:r>
            <a:rPr lang="ru-RU" sz="1200" b="0" i="0" u="none" strike="noStrike" baseline="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rPr>
            <a:t> - 84,3% (186 751,1 тис. </a:t>
          </a:r>
          <a:r>
            <a:rPr lang="ru-RU" sz="1200" b="0" i="0" u="none" strike="noStrike" baseline="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rPr>
            <a:t>грн)</a:t>
          </a:r>
        </a:p>
        <a:p xmlns:a="http://schemas.openxmlformats.org/drawingml/2006/main">
          <a:pPr algn="l" rtl="0">
            <a:defRPr sz="1000"/>
          </a:pPr>
          <a:r>
            <a:rPr lang="ru-RU" sz="1200" b="0" i="0" u="none" strike="noStrike" baseline="0" dirty="0" err="1">
              <a:solidFill>
                <a:srgbClr val="000000"/>
              </a:solidFill>
              <a:latin typeface="Times New Roman" pitchFamily="18" charset="0"/>
              <a:cs typeface="Times New Roman" pitchFamily="18" charset="0"/>
            </a:rPr>
            <a:t>Інші</a:t>
          </a:r>
          <a:r>
            <a:rPr lang="ru-RU" sz="1200" b="0" i="0" u="none" strike="noStrike" baseline="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0" i="0" u="none" strike="noStrike" baseline="0" dirty="0" err="1">
              <a:solidFill>
                <a:srgbClr val="000000"/>
              </a:solidFill>
              <a:latin typeface="Times New Roman" pitchFamily="18" charset="0"/>
              <a:cs typeface="Times New Roman" pitchFamily="18" charset="0"/>
            </a:rPr>
            <a:t>видатки</a:t>
          </a:r>
          <a:r>
            <a:rPr lang="ru-RU" sz="1200" b="0" i="0" u="none" strike="noStrike" baseline="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rPr>
            <a:t> - </a:t>
          </a:r>
          <a:r>
            <a:rPr lang="ru-RU" sz="1200" b="0" i="0" u="none" strike="noStrike" baseline="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rPr>
            <a:t>15,7%  (34 671,2 тис.  </a:t>
          </a:r>
          <a:r>
            <a:rPr lang="ru-RU" sz="1200" b="0" i="0" u="none" strike="noStrike" baseline="0" dirty="0" err="1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rPr>
            <a:t>грн</a:t>
          </a:r>
          <a:r>
            <a:rPr lang="ru-RU" sz="1200" b="0" i="0" u="none" strike="noStrike" baseline="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rPr>
            <a:t>)</a:t>
          </a:r>
          <a:endParaRPr lang="ru-RU" sz="1200" b="0" i="0" u="none" strike="noStrike" baseline="0" dirty="0">
            <a:solidFill>
              <a:srgbClr val="000000"/>
            </a:solidFill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Google Shape;3;n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939800" y="750888"/>
            <a:ext cx="5008563" cy="3757612"/>
          </a:xfrm>
          <a:custGeom>
            <a:avLst/>
            <a:gdLst>
              <a:gd name="T0" fmla="*/ 0 w 120000"/>
              <a:gd name="T1" fmla="*/ 0 h 120000"/>
              <a:gd name="T2" fmla="*/ 2147483646 w 120000"/>
              <a:gd name="T3" fmla="*/ 0 h 120000"/>
              <a:gd name="T4" fmla="*/ 2147483646 w 120000"/>
              <a:gd name="T5" fmla="*/ 2147483646 h 120000"/>
              <a:gd name="T6" fmla="*/ 0 w 120000"/>
              <a:gd name="T7" fmla="*/ 2147483646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123" name="Google Shape;4;n"/>
          <p:cNvSpPr txBox="1">
            <a:spLocks noGrp="1"/>
          </p:cNvSpPr>
          <p:nvPr>
            <p:ph type="body" idx="1"/>
          </p:nvPr>
        </p:nvSpPr>
        <p:spPr bwMode="auto">
          <a:xfrm>
            <a:off x="688817" y="4759643"/>
            <a:ext cx="5510530" cy="450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6600" tIns="96600" rIns="96600" bIns="96600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altLang="ru-RU" smtClean="0">
              <a:sym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6743787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L="457200" indent="-29845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charset="0"/>
      <a:defRPr sz="1400">
        <a:solidFill>
          <a:srgbClr val="000000"/>
        </a:solidFill>
        <a:latin typeface="Arial"/>
        <a:ea typeface="Arial"/>
        <a:cs typeface="Arial"/>
        <a:sym typeface="Arial" charset="0"/>
      </a:defRPr>
    </a:lvl1pPr>
    <a:lvl2pPr marL="742950" lvl="1" indent="-28575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charset="0"/>
      <a:defRPr sz="1400">
        <a:solidFill>
          <a:srgbClr val="000000"/>
        </a:solidFill>
        <a:latin typeface="Arial"/>
        <a:ea typeface="Arial"/>
        <a:cs typeface="Arial"/>
        <a:sym typeface="Arial" charset="0"/>
      </a:defRPr>
    </a:lvl2pPr>
    <a:lvl3pPr marL="1143000" lvl="2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charset="0"/>
      <a:defRPr sz="1400">
        <a:solidFill>
          <a:srgbClr val="000000"/>
        </a:solidFill>
        <a:latin typeface="Arial"/>
        <a:ea typeface="Arial"/>
        <a:cs typeface="Arial"/>
        <a:sym typeface="Arial" charset="0"/>
      </a:defRPr>
    </a:lvl3pPr>
    <a:lvl4pPr marL="1600200" lvl="3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charset="0"/>
      <a:defRPr sz="1400">
        <a:solidFill>
          <a:srgbClr val="000000"/>
        </a:solidFill>
        <a:latin typeface="Arial"/>
        <a:ea typeface="Arial"/>
        <a:cs typeface="Arial"/>
        <a:sym typeface="Arial" charset="0"/>
      </a:defRPr>
    </a:lvl4pPr>
    <a:lvl5pPr marL="2057400" lvl="4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charset="0"/>
      <a:defRPr sz="1400">
        <a:solidFill>
          <a:srgbClr val="000000"/>
        </a:solidFill>
        <a:latin typeface="Arial"/>
        <a:ea typeface="Arial"/>
        <a:cs typeface="Arial"/>
        <a:sym typeface="Arial" charset="0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Google Shape;96;gb059596a50_2_4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  <p:sp>
        <p:nvSpPr>
          <p:cNvPr id="7171" name="Google Shape;97;gb059596a50_2_4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ru-RU" altLang="ru-RU" sz="1200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6468218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7206720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Google Shape;140;gb059596a50_0_151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  <p:sp>
        <p:nvSpPr>
          <p:cNvPr id="13315" name="Google Shape;141;gb059596a50_0_151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ru-RU" altLang="ru-RU" sz="1200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4228098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038793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776594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>
            <a:headEnd/>
            <a:tailEnd/>
          </a:ln>
        </p:spPr>
      </p:sp>
      <p:sp>
        <p:nvSpPr>
          <p:cNvPr id="32771" name="Заметки 2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ru-RU" altLang="ru-RU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531738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789921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142221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4"/>
          <p:cNvSpPr txBox="1">
            <a:spLocks noGrp="1"/>
          </p:cNvSpPr>
          <p:nvPr>
            <p:ph type="ctrTitle"/>
          </p:nvPr>
        </p:nvSpPr>
        <p:spPr>
          <a:xfrm>
            <a:off x="311708" y="992767"/>
            <a:ext cx="8520600" cy="27368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56" name="Google Shape;56;p14"/>
          <p:cNvSpPr txBox="1">
            <a:spLocks noGrp="1"/>
          </p:cNvSpPr>
          <p:nvPr>
            <p:ph type="subTitle" idx="1"/>
          </p:nvPr>
        </p:nvSpPr>
        <p:spPr>
          <a:xfrm>
            <a:off x="311700" y="3778833"/>
            <a:ext cx="8520600" cy="1056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4" name="Google Shape;53;p13"/>
          <p:cNvSpPr txBox="1">
            <a:spLocks noGrp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07807E-3E94-4BC4-8467-55A2BB58E735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6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6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" name="Google Shape;53;p13"/>
          <p:cNvSpPr txBox="1">
            <a:spLocks noGrp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B85C18E-625E-4492-9A23-A6B846BA8975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7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7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3999900" cy="45552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68" name="Google Shape;68;p17"/>
          <p:cNvSpPr txBox="1">
            <a:spLocks noGrp="1"/>
          </p:cNvSpPr>
          <p:nvPr>
            <p:ph type="body" idx="2"/>
          </p:nvPr>
        </p:nvSpPr>
        <p:spPr>
          <a:xfrm>
            <a:off x="4832400" y="1536633"/>
            <a:ext cx="3999900" cy="45552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5" name="Google Shape;53;p13"/>
          <p:cNvSpPr txBox="1">
            <a:spLocks noGrp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7F2305A-D284-4302-AB9E-D8D21E3BE744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8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" name="Google Shape;53;p13"/>
          <p:cNvSpPr txBox="1">
            <a:spLocks noGrp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5C66A03-80CF-41AF-9EBC-1F060A76E919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9"/>
          <p:cNvSpPr txBox="1">
            <a:spLocks noGrp="1"/>
          </p:cNvSpPr>
          <p:nvPr>
            <p:ph type="title"/>
          </p:nvPr>
        </p:nvSpPr>
        <p:spPr>
          <a:xfrm>
            <a:off x="311700" y="740800"/>
            <a:ext cx="2808000" cy="10076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75" name="Google Shape;75;p19"/>
          <p:cNvSpPr txBox="1">
            <a:spLocks noGrp="1"/>
          </p:cNvSpPr>
          <p:nvPr>
            <p:ph type="body" idx="1"/>
          </p:nvPr>
        </p:nvSpPr>
        <p:spPr>
          <a:xfrm>
            <a:off x="311700" y="1852800"/>
            <a:ext cx="2808000" cy="42392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4" name="Google Shape;53;p13"/>
          <p:cNvSpPr txBox="1">
            <a:spLocks noGrp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5B3D853-DE14-4199-BB20-539ED3AF454A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0"/>
          <p:cNvSpPr txBox="1">
            <a:spLocks noGrp="1"/>
          </p:cNvSpPr>
          <p:nvPr>
            <p:ph type="title"/>
          </p:nvPr>
        </p:nvSpPr>
        <p:spPr>
          <a:xfrm>
            <a:off x="490250" y="600200"/>
            <a:ext cx="6367800" cy="5454400"/>
          </a:xfrm>
          <a:prstGeom prst="rect">
            <a:avLst/>
          </a:prstGeom>
        </p:spPr>
        <p:txBody>
          <a:bodyPr spcFirstLastPara="1" anchor="ctr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" name="Google Shape;53;p13"/>
          <p:cNvSpPr txBox="1">
            <a:spLocks noGrp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E0923D6-4086-4A45-B1F4-3FE4439E924E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81;p21"/>
          <p:cNvSpPr>
            <a:spLocks noChangeArrowheads="1"/>
          </p:cNvSpPr>
          <p:nvPr/>
        </p:nvSpPr>
        <p:spPr bwMode="auto">
          <a:xfrm>
            <a:off x="4572000" y="0"/>
            <a:ext cx="4572000" cy="68580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</p:spPr>
        <p:txBody>
          <a:bodyPr lIns="91425" tIns="91425" rIns="91425" bIns="91425" anchor="ctr"/>
          <a:lstStyle/>
          <a:p>
            <a:pPr eaLnBrk="1" hangingPunct="1">
              <a:buClr>
                <a:srgbClr val="000000"/>
              </a:buClr>
              <a:buFont typeface="Arial" charset="0"/>
              <a:buNone/>
            </a:pPr>
            <a:endParaRPr lang="ru-RU"/>
          </a:p>
        </p:txBody>
      </p:sp>
      <p:sp>
        <p:nvSpPr>
          <p:cNvPr id="82" name="Google Shape;82;p21"/>
          <p:cNvSpPr txBox="1">
            <a:spLocks noGrp="1"/>
          </p:cNvSpPr>
          <p:nvPr>
            <p:ph type="title"/>
          </p:nvPr>
        </p:nvSpPr>
        <p:spPr>
          <a:xfrm>
            <a:off x="265500" y="1644233"/>
            <a:ext cx="4045200" cy="19764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83" name="Google Shape;83;p21"/>
          <p:cNvSpPr txBox="1">
            <a:spLocks noGrp="1"/>
          </p:cNvSpPr>
          <p:nvPr>
            <p:ph type="subTitle" idx="1"/>
          </p:nvPr>
        </p:nvSpPr>
        <p:spPr>
          <a:xfrm>
            <a:off x="265500" y="3737433"/>
            <a:ext cx="4045200" cy="1646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84" name="Google Shape;84;p21"/>
          <p:cNvSpPr txBox="1">
            <a:spLocks noGrp="1"/>
          </p:cNvSpPr>
          <p:nvPr>
            <p:ph type="body" idx="2"/>
          </p:nvPr>
        </p:nvSpPr>
        <p:spPr>
          <a:xfrm>
            <a:off x="4939500" y="965433"/>
            <a:ext cx="3837000" cy="4926800"/>
          </a:xfrm>
          <a:prstGeom prst="rect">
            <a:avLst/>
          </a:prstGeom>
        </p:spPr>
        <p:txBody>
          <a:bodyPr spcFirstLastPara="1" anchor="ctr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6" name="Google Shape;85;p21"/>
          <p:cNvSpPr txBox="1"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BF9CBEE5-D6EB-4D3B-9B8B-5D4C3C090C3A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2"/>
          <p:cNvSpPr txBox="1">
            <a:spLocks noGrp="1"/>
          </p:cNvSpPr>
          <p:nvPr>
            <p:ph type="body" idx="1"/>
          </p:nvPr>
        </p:nvSpPr>
        <p:spPr>
          <a:xfrm>
            <a:off x="311700" y="5640767"/>
            <a:ext cx="5998800" cy="806800"/>
          </a:xfrm>
          <a:prstGeom prst="rect">
            <a:avLst/>
          </a:prstGeom>
        </p:spPr>
        <p:txBody>
          <a:bodyPr spcFirstLastPara="1" anchor="ctr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3" name="Google Shape;53;p13"/>
          <p:cNvSpPr txBox="1">
            <a:spLocks noGrp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EE95E56-9259-41F6-9E1D-6CD85884D60D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3"/>
          <p:cNvSpPr txBox="1">
            <a:spLocks noGrp="1"/>
          </p:cNvSpPr>
          <p:nvPr>
            <p:ph type="title"/>
          </p:nvPr>
        </p:nvSpPr>
        <p:spPr>
          <a:xfrm>
            <a:off x="311700" y="1474833"/>
            <a:ext cx="8520600" cy="26180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rPr lang="ru-RU"/>
              <a:t>Образец заголовка</a:t>
            </a:r>
            <a:endParaRPr/>
          </a:p>
        </p:txBody>
      </p:sp>
      <p:sp>
        <p:nvSpPr>
          <p:cNvPr id="91" name="Google Shape;91;p23"/>
          <p:cNvSpPr txBox="1">
            <a:spLocks noGrp="1"/>
          </p:cNvSpPr>
          <p:nvPr>
            <p:ph type="body" idx="1"/>
          </p:nvPr>
        </p:nvSpPr>
        <p:spPr>
          <a:xfrm>
            <a:off x="311700" y="4202967"/>
            <a:ext cx="8520600" cy="1734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" name="Google Shape;53;p13"/>
          <p:cNvSpPr txBox="1">
            <a:spLocks noGrp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F519774-2F36-4040-B54D-A067AED9C605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53;p13"/>
          <p:cNvSpPr txBox="1">
            <a:spLocks noGrp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CB93106-FEC8-4766-B3DE-0BAC86C41571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1658938" y="1600200"/>
            <a:ext cx="6837362" cy="3200400"/>
            <a:chOff x="1045" y="1008"/>
            <a:chExt cx="4307" cy="2016"/>
          </a:xfrm>
        </p:grpSpPr>
        <p:sp>
          <p:nvSpPr>
            <p:cNvPr id="5" name="Oval 3"/>
            <p:cNvSpPr>
              <a:spLocks noChangeArrowheads="1"/>
            </p:cNvSpPr>
            <p:nvPr/>
          </p:nvSpPr>
          <p:spPr bwMode="hidden">
            <a:xfrm flipH="1">
              <a:off x="4392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6" name="Oval 4"/>
            <p:cNvSpPr>
              <a:spLocks noChangeArrowheads="1"/>
            </p:cNvSpPr>
            <p:nvPr/>
          </p:nvSpPr>
          <p:spPr bwMode="hidden">
            <a:xfrm flipH="1">
              <a:off x="3264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7" name="Oval 5"/>
            <p:cNvSpPr>
              <a:spLocks noChangeArrowheads="1"/>
            </p:cNvSpPr>
            <p:nvPr/>
          </p:nvSpPr>
          <p:spPr bwMode="hidden">
            <a:xfrm flipH="1">
              <a:off x="2136" y="1008"/>
              <a:ext cx="960" cy="960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8" name="Oval 6"/>
            <p:cNvSpPr>
              <a:spLocks noChangeArrowheads="1"/>
            </p:cNvSpPr>
            <p:nvPr/>
          </p:nvSpPr>
          <p:spPr bwMode="hidden">
            <a:xfrm flipH="1">
              <a:off x="2136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hidden">
            <a:xfrm flipH="1">
              <a:off x="1045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10" name="Oval 8"/>
            <p:cNvSpPr>
              <a:spLocks noChangeArrowheads="1"/>
            </p:cNvSpPr>
            <p:nvPr/>
          </p:nvSpPr>
          <p:spPr bwMode="hidden">
            <a:xfrm flipH="1">
              <a:off x="4392" y="2064"/>
              <a:ext cx="960" cy="960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</p:grpSp>
      <p:sp>
        <p:nvSpPr>
          <p:cNvPr id="107532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685800" y="1219200"/>
            <a:ext cx="7772400" cy="1933575"/>
          </a:xfrm>
        </p:spPr>
        <p:txBody>
          <a:bodyPr anchor="b"/>
          <a:lstStyle>
            <a:lvl1pPr algn="r">
              <a:defRPr sz="4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07533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2057400" y="3505200"/>
            <a:ext cx="6400800" cy="17526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1" name="Rectangle 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2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3" name="Rectangle 1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A67E42-005E-4DFB-84E9-7222520007F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24D85C-DA10-446E-914F-BB8647B5DEFF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4C3162-278B-4D94-ADE3-7342F9FD9A40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D305BB-701E-49AB-B28E-60C559065E8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C7A4FC-404E-421D-B197-549DDA8157C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1DD5A2-CC11-4741-A94D-D9F7C8E5379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E062D7-7D89-4D91-B2EA-D0D7D9776545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C80B58-985C-43A5-820C-BC9714B815F2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8F8542-30E5-481E-8152-CE5E8F090C20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B2CDE4-92BE-4379-B502-5B06481D1015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628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628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1E19BE-21E1-4377-8183-B7BD2C7B073E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24CE53-B169-4FCC-ADD0-BA0653F9CF97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1658938" y="1600200"/>
            <a:ext cx="6837362" cy="3200400"/>
            <a:chOff x="1045" y="1008"/>
            <a:chExt cx="4307" cy="2016"/>
          </a:xfrm>
        </p:grpSpPr>
        <p:sp>
          <p:nvSpPr>
            <p:cNvPr id="5" name="Oval 3"/>
            <p:cNvSpPr>
              <a:spLocks noChangeArrowheads="1"/>
            </p:cNvSpPr>
            <p:nvPr/>
          </p:nvSpPr>
          <p:spPr bwMode="hidden">
            <a:xfrm flipH="1">
              <a:off x="4392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6" name="Oval 4"/>
            <p:cNvSpPr>
              <a:spLocks noChangeArrowheads="1"/>
            </p:cNvSpPr>
            <p:nvPr/>
          </p:nvSpPr>
          <p:spPr bwMode="hidden">
            <a:xfrm flipH="1">
              <a:off x="3264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7" name="Oval 5"/>
            <p:cNvSpPr>
              <a:spLocks noChangeArrowheads="1"/>
            </p:cNvSpPr>
            <p:nvPr/>
          </p:nvSpPr>
          <p:spPr bwMode="hidden">
            <a:xfrm flipH="1">
              <a:off x="2136" y="1008"/>
              <a:ext cx="960" cy="960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8" name="Oval 6"/>
            <p:cNvSpPr>
              <a:spLocks noChangeArrowheads="1"/>
            </p:cNvSpPr>
            <p:nvPr/>
          </p:nvSpPr>
          <p:spPr bwMode="hidden">
            <a:xfrm flipH="1">
              <a:off x="2136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hidden">
            <a:xfrm flipH="1">
              <a:off x="1045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10" name="Oval 8"/>
            <p:cNvSpPr>
              <a:spLocks noChangeArrowheads="1"/>
            </p:cNvSpPr>
            <p:nvPr/>
          </p:nvSpPr>
          <p:spPr bwMode="hidden">
            <a:xfrm flipH="1">
              <a:off x="4392" y="2064"/>
              <a:ext cx="960" cy="960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</p:grpSp>
      <p:sp>
        <p:nvSpPr>
          <p:cNvPr id="107532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685800" y="1219200"/>
            <a:ext cx="7772400" cy="1933575"/>
          </a:xfrm>
        </p:spPr>
        <p:txBody>
          <a:bodyPr anchor="b"/>
          <a:lstStyle>
            <a:lvl1pPr algn="r">
              <a:defRPr sz="4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07533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2057400" y="3505200"/>
            <a:ext cx="6400800" cy="17526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1" name="Rectangle 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2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3" name="Rectangle 1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9E2664-71B9-4725-A30A-805CB0594161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593A70-810E-4CD2-9EFA-B990F0A232ED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C5ECEF-8DAF-4BCD-A110-AEE0DBC259E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D453E1-9AFA-42B5-A992-A0BECB3CE3EC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5976F8-0247-4FC4-AC5D-E7B5BDBD3E45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594223-F9B9-4A77-94D9-C6E75FB49D8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1C0CE2-FF46-4BFA-AFE6-A553F894B4E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56CA57-4AE7-42D2-B935-027FD4474EF2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2FEC59-0B5A-43C5-B07F-2A1C680F782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6E12CE-E831-46B4-83B0-1920AC54DCED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628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628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61DD09-8966-4CC8-8382-412A1B165D0F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318EE6-EFCC-4C02-9069-26B3289394AD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1658938" y="1600200"/>
            <a:ext cx="6837362" cy="3200400"/>
            <a:chOff x="1045" y="1008"/>
            <a:chExt cx="4307" cy="2016"/>
          </a:xfrm>
        </p:grpSpPr>
        <p:sp>
          <p:nvSpPr>
            <p:cNvPr id="5" name="Oval 3"/>
            <p:cNvSpPr>
              <a:spLocks noChangeArrowheads="1"/>
            </p:cNvSpPr>
            <p:nvPr/>
          </p:nvSpPr>
          <p:spPr bwMode="hidden">
            <a:xfrm flipH="1">
              <a:off x="4392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6" name="Oval 4"/>
            <p:cNvSpPr>
              <a:spLocks noChangeArrowheads="1"/>
            </p:cNvSpPr>
            <p:nvPr/>
          </p:nvSpPr>
          <p:spPr bwMode="hidden">
            <a:xfrm flipH="1">
              <a:off x="3264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7" name="Oval 5"/>
            <p:cNvSpPr>
              <a:spLocks noChangeArrowheads="1"/>
            </p:cNvSpPr>
            <p:nvPr/>
          </p:nvSpPr>
          <p:spPr bwMode="hidden">
            <a:xfrm flipH="1">
              <a:off x="2136" y="1008"/>
              <a:ext cx="960" cy="960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8" name="Oval 6"/>
            <p:cNvSpPr>
              <a:spLocks noChangeArrowheads="1"/>
            </p:cNvSpPr>
            <p:nvPr/>
          </p:nvSpPr>
          <p:spPr bwMode="hidden">
            <a:xfrm flipH="1">
              <a:off x="2136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hidden">
            <a:xfrm flipH="1">
              <a:off x="1045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10" name="Oval 8"/>
            <p:cNvSpPr>
              <a:spLocks noChangeArrowheads="1"/>
            </p:cNvSpPr>
            <p:nvPr/>
          </p:nvSpPr>
          <p:spPr bwMode="hidden">
            <a:xfrm flipH="1">
              <a:off x="4392" y="2064"/>
              <a:ext cx="960" cy="960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</p:grpSp>
      <p:sp>
        <p:nvSpPr>
          <p:cNvPr id="107532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685800" y="1219200"/>
            <a:ext cx="7772400" cy="1933575"/>
          </a:xfrm>
        </p:spPr>
        <p:txBody>
          <a:bodyPr anchor="b"/>
          <a:lstStyle>
            <a:lvl1pPr algn="r">
              <a:defRPr sz="4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07533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2057400" y="3505200"/>
            <a:ext cx="6400800" cy="17526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1" name="Rectangle 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2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3" name="Rectangle 1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7812A9-58AA-48FC-AA0D-B0C69001486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046330-8231-4EB0-AF10-150F475CA65C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B32B60-8623-484D-BFCF-E3D8B0E2DAC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393EF5-53E5-422C-B449-8202EF882D9C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059EB8-3D04-407B-A334-B8982A22A40C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55EF20-8AC0-4AB6-838A-41B4ADA08B5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72D419-ABF7-47D1-9EBC-A54C24933881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8A5B98-A27B-4EDB-9BB0-F60FACD87EDD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CDE08B-F50D-4872-B7C8-40445B1BBED7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3441E7-677A-4610-A4DE-BFB80F6DE67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628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628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02809B-CEDA-4F53-8ADB-46E7ACF29FBA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582B54-3CD8-4625-88C6-F392A1611C12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1658938" y="1600200"/>
            <a:ext cx="6837362" cy="3200400"/>
            <a:chOff x="1045" y="1008"/>
            <a:chExt cx="4307" cy="2016"/>
          </a:xfrm>
        </p:grpSpPr>
        <p:sp>
          <p:nvSpPr>
            <p:cNvPr id="5" name="Oval 3"/>
            <p:cNvSpPr>
              <a:spLocks noChangeArrowheads="1"/>
            </p:cNvSpPr>
            <p:nvPr/>
          </p:nvSpPr>
          <p:spPr bwMode="hidden">
            <a:xfrm flipH="1">
              <a:off x="4392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6" name="Oval 4"/>
            <p:cNvSpPr>
              <a:spLocks noChangeArrowheads="1"/>
            </p:cNvSpPr>
            <p:nvPr/>
          </p:nvSpPr>
          <p:spPr bwMode="hidden">
            <a:xfrm flipH="1">
              <a:off x="3264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7" name="Oval 5"/>
            <p:cNvSpPr>
              <a:spLocks noChangeArrowheads="1"/>
            </p:cNvSpPr>
            <p:nvPr/>
          </p:nvSpPr>
          <p:spPr bwMode="hidden">
            <a:xfrm flipH="1">
              <a:off x="2136" y="1008"/>
              <a:ext cx="960" cy="960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8" name="Oval 6"/>
            <p:cNvSpPr>
              <a:spLocks noChangeArrowheads="1"/>
            </p:cNvSpPr>
            <p:nvPr/>
          </p:nvSpPr>
          <p:spPr bwMode="hidden">
            <a:xfrm flipH="1">
              <a:off x="2136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hidden">
            <a:xfrm flipH="1">
              <a:off x="1045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10" name="Oval 8"/>
            <p:cNvSpPr>
              <a:spLocks noChangeArrowheads="1"/>
            </p:cNvSpPr>
            <p:nvPr/>
          </p:nvSpPr>
          <p:spPr bwMode="hidden">
            <a:xfrm flipH="1">
              <a:off x="4392" y="2064"/>
              <a:ext cx="960" cy="960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</p:grpSp>
      <p:sp>
        <p:nvSpPr>
          <p:cNvPr id="107532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685800" y="1219200"/>
            <a:ext cx="7772400" cy="1933575"/>
          </a:xfrm>
        </p:spPr>
        <p:txBody>
          <a:bodyPr anchor="b"/>
          <a:lstStyle>
            <a:lvl1pPr algn="r">
              <a:defRPr sz="4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07533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2057400" y="3505200"/>
            <a:ext cx="6400800" cy="17526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1" name="Rectangle 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2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3" name="Rectangle 1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1ECE59-F0A6-4952-8408-C12ED95A14FE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E32C76-4DA9-4AAC-9F21-3C975E07F84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30D03E-8928-4CE8-B1BF-BE854F2D2EB1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896D50-85C8-4D58-8838-3650873DB71C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7E49DD-0FE5-44D7-A2F1-6527918B8CF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DEC8AC-B023-4EAB-B5A4-CD84D21A87A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10B478-5485-4915-94A0-5FCC18242271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374F36-067C-46CC-8537-5DF11ACADA40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43AD42-22A2-4329-90F8-876F76608A8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D7880C-B95F-4449-8441-6B53573C103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628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628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C9FFEA-529D-4102-A5A2-77BE36429BD0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02A631-4542-49A4-B8DE-691365FE4D2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1658938" y="1600200"/>
            <a:ext cx="6837362" cy="3200400"/>
            <a:chOff x="1045" y="1008"/>
            <a:chExt cx="4307" cy="2016"/>
          </a:xfrm>
        </p:grpSpPr>
        <p:sp>
          <p:nvSpPr>
            <p:cNvPr id="5" name="Oval 3"/>
            <p:cNvSpPr>
              <a:spLocks noChangeArrowheads="1"/>
            </p:cNvSpPr>
            <p:nvPr/>
          </p:nvSpPr>
          <p:spPr bwMode="hidden">
            <a:xfrm flipH="1">
              <a:off x="4392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6" name="Oval 4"/>
            <p:cNvSpPr>
              <a:spLocks noChangeArrowheads="1"/>
            </p:cNvSpPr>
            <p:nvPr/>
          </p:nvSpPr>
          <p:spPr bwMode="hidden">
            <a:xfrm flipH="1">
              <a:off x="3264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7" name="Oval 5"/>
            <p:cNvSpPr>
              <a:spLocks noChangeArrowheads="1"/>
            </p:cNvSpPr>
            <p:nvPr/>
          </p:nvSpPr>
          <p:spPr bwMode="hidden">
            <a:xfrm flipH="1">
              <a:off x="2136" y="1008"/>
              <a:ext cx="960" cy="960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8" name="Oval 6"/>
            <p:cNvSpPr>
              <a:spLocks noChangeArrowheads="1"/>
            </p:cNvSpPr>
            <p:nvPr/>
          </p:nvSpPr>
          <p:spPr bwMode="hidden">
            <a:xfrm flipH="1">
              <a:off x="2136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hidden">
            <a:xfrm flipH="1">
              <a:off x="1045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10" name="Oval 8"/>
            <p:cNvSpPr>
              <a:spLocks noChangeArrowheads="1"/>
            </p:cNvSpPr>
            <p:nvPr/>
          </p:nvSpPr>
          <p:spPr bwMode="hidden">
            <a:xfrm flipH="1">
              <a:off x="4392" y="2064"/>
              <a:ext cx="960" cy="960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</p:grpSp>
      <p:sp>
        <p:nvSpPr>
          <p:cNvPr id="107532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685800" y="1219200"/>
            <a:ext cx="7772400" cy="1933575"/>
          </a:xfrm>
        </p:spPr>
        <p:txBody>
          <a:bodyPr anchor="b"/>
          <a:lstStyle>
            <a:lvl1pPr algn="r">
              <a:defRPr sz="4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07533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2057400" y="3505200"/>
            <a:ext cx="6400800" cy="17526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1" name="Rectangle 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2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3" name="Rectangle 1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AB9DE4-7DF9-4480-A9FE-B59081A1EF4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0832EE-82D4-487E-82CC-96FD47EE5A9F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9FD057-212F-492C-ADF9-2A33A9B6A472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EBBE29-AD0C-438C-865E-22B5D786C200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59EE6F-8B0B-4767-9AB1-6F604C50BAC2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DED623-D65A-4C4A-BA0A-56675BD09DC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0891F7-2601-441E-BA45-A4E3C4A1452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BE376F-001A-441B-9E5F-220C6E360065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3F91CC-E040-4A8F-825C-C2656A7FC5C7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940F46-D6E4-4580-A6CD-ACAFF43B242F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628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628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CFA24E-117A-4DCB-AA63-072971DA44C0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84C82C-2842-4AAD-A33E-C194486057F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30864C-61EF-48C1-8A57-CE19F155CD9A}" type="slidenum">
              <a:rPr lang="ru-RU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1126216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E9BAC6-8EEC-46CF-9F8E-EC86064F31A5}" type="slidenum">
              <a:rPr lang="ru-RU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0967029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97AE82-8E07-4BEE-A227-9CAD029DF344}" type="slidenum">
              <a:rPr lang="ru-RU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0015919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7D995B-0F46-4EE1-8898-3041CA139831}" type="slidenum">
              <a:rPr lang="ru-RU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7984292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4A91FF-E239-4E97-BBCD-C055FDDDB591}" type="slidenum">
              <a:rPr lang="ru-RU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9261731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F1AE2E-B9D8-43F5-A2DF-B2DC4952733A}" type="slidenum">
              <a:rPr lang="ru-RU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6255707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8457CC-4CFC-4A28-9714-47CCFDBDC388}" type="slidenum">
              <a:rPr lang="ru-RU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1018094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6C20D8-9DD4-42B9-B871-6F4787F8604C}" type="slidenum">
              <a:rPr lang="ru-RU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8307439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3766F9-8838-4FE8-AA3A-0C1D047FDCC9}" type="slidenum">
              <a:rPr lang="ru-RU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7710474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8138C2-72B8-4FB8-A89F-F76B6A6384A5}" type="slidenum">
              <a:rPr lang="ru-RU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1018634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EA66B7-067F-44C4-B535-0F96C3A4C64E}" type="slidenum">
              <a:rPr lang="ru-RU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5038267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F0B57C-E0F2-42D1-AC98-163FCE4D587A}" type="slidenum">
              <a:rPr lang="ru-RU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20909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slideLayout" Target="../slideLayouts/slideLayout22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slideLayout" Target="../slideLayouts/slideLayout58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6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61.xml"/><Relationship Id="rId7" Type="http://schemas.openxmlformats.org/officeDocument/2006/relationships/slideLayout" Target="../slideLayouts/slideLayout65.xml"/><Relationship Id="rId12" Type="http://schemas.openxmlformats.org/officeDocument/2006/relationships/slideLayout" Target="../slideLayouts/slideLayout70.xml"/><Relationship Id="rId2" Type="http://schemas.openxmlformats.org/officeDocument/2006/relationships/slideLayout" Target="../slideLayouts/slideLayout60.xml"/><Relationship Id="rId1" Type="http://schemas.openxmlformats.org/officeDocument/2006/relationships/slideLayout" Target="../slideLayouts/slideLayout59.xml"/><Relationship Id="rId6" Type="http://schemas.openxmlformats.org/officeDocument/2006/relationships/slideLayout" Target="../slideLayouts/slideLayout64.xml"/><Relationship Id="rId11" Type="http://schemas.openxmlformats.org/officeDocument/2006/relationships/slideLayout" Target="../slideLayouts/slideLayout69.xml"/><Relationship Id="rId5" Type="http://schemas.openxmlformats.org/officeDocument/2006/relationships/slideLayout" Target="../slideLayouts/slideLayout63.xml"/><Relationship Id="rId10" Type="http://schemas.openxmlformats.org/officeDocument/2006/relationships/slideLayout" Target="../slideLayouts/slideLayout68.xml"/><Relationship Id="rId4" Type="http://schemas.openxmlformats.org/officeDocument/2006/relationships/slideLayout" Target="../slideLayouts/slideLayout62.xml"/><Relationship Id="rId9" Type="http://schemas.openxmlformats.org/officeDocument/2006/relationships/slideLayout" Target="../slideLayouts/slideLayout67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8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73.xml"/><Relationship Id="rId7" Type="http://schemas.openxmlformats.org/officeDocument/2006/relationships/slideLayout" Target="../slideLayouts/slideLayout77.xml"/><Relationship Id="rId12" Type="http://schemas.openxmlformats.org/officeDocument/2006/relationships/slideLayout" Target="../slideLayouts/slideLayout82.xml"/><Relationship Id="rId2" Type="http://schemas.openxmlformats.org/officeDocument/2006/relationships/slideLayout" Target="../slideLayouts/slideLayout72.xml"/><Relationship Id="rId1" Type="http://schemas.openxmlformats.org/officeDocument/2006/relationships/slideLayout" Target="../slideLayouts/slideLayout71.xml"/><Relationship Id="rId6" Type="http://schemas.openxmlformats.org/officeDocument/2006/relationships/slideLayout" Target="../slideLayouts/slideLayout76.xml"/><Relationship Id="rId11" Type="http://schemas.openxmlformats.org/officeDocument/2006/relationships/slideLayout" Target="../slideLayouts/slideLayout81.xml"/><Relationship Id="rId5" Type="http://schemas.openxmlformats.org/officeDocument/2006/relationships/slideLayout" Target="../slideLayouts/slideLayout75.xml"/><Relationship Id="rId10" Type="http://schemas.openxmlformats.org/officeDocument/2006/relationships/slideLayout" Target="../slideLayouts/slideLayout80.xml"/><Relationship Id="rId4" Type="http://schemas.openxmlformats.org/officeDocument/2006/relationships/slideLayout" Target="../slideLayouts/slideLayout74.xml"/><Relationship Id="rId9" Type="http://schemas.openxmlformats.org/officeDocument/2006/relationships/slideLayout" Target="../slideLayouts/slideLayout7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/>
            </a:gs>
            <a:gs pos="100000">
              <a:srgbClr val="94BCC8">
                <a:alpha val="62999"/>
              </a:srgb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Google Shape;51;p13"/>
          <p:cNvSpPr txBox="1">
            <a:spLocks noGrp="1"/>
          </p:cNvSpPr>
          <p:nvPr>
            <p:ph type="title"/>
          </p:nvPr>
        </p:nvSpPr>
        <p:spPr bwMode="auto">
          <a:xfrm>
            <a:off x="311150" y="592138"/>
            <a:ext cx="8521700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altLang="ru-RU" smtClean="0">
              <a:sym typeface="Arial" charset="0"/>
            </a:endParaRPr>
          </a:p>
        </p:txBody>
      </p:sp>
      <p:sp>
        <p:nvSpPr>
          <p:cNvPr id="2051" name="Google Shape;52;p13"/>
          <p:cNvSpPr txBox="1">
            <a:spLocks noGrp="1"/>
          </p:cNvSpPr>
          <p:nvPr>
            <p:ph type="body" idx="1"/>
          </p:nvPr>
        </p:nvSpPr>
        <p:spPr bwMode="auto">
          <a:xfrm>
            <a:off x="311150" y="1536700"/>
            <a:ext cx="8521700" cy="455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altLang="ru-RU" smtClean="0">
              <a:sym typeface="Arial" charset="0"/>
            </a:endParaRPr>
          </a:p>
        </p:txBody>
      </p:sp>
      <p:sp>
        <p:nvSpPr>
          <p:cNvPr id="13316" name="Google Shape;53;p13"/>
          <p:cNvSpPr txBox="1">
            <a:spLocks noGrp="1"/>
          </p:cNvSpPr>
          <p:nvPr>
            <p:ph type="sldNum" idx="12"/>
          </p:nvPr>
        </p:nvSpPr>
        <p:spPr bwMode="auto">
          <a:xfrm>
            <a:off x="8472488" y="6216650"/>
            <a:ext cx="549275" cy="52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>
                <a:srgbClr val="000000"/>
              </a:buClr>
              <a:buFont typeface="Arial" charset="0"/>
              <a:buNone/>
              <a:defRPr sz="1000">
                <a:solidFill>
                  <a:srgbClr val="595959"/>
                </a:solidFill>
              </a:defRPr>
            </a:lvl1pPr>
          </a:lstStyle>
          <a:p>
            <a:fld id="{9EEBCC2A-9F8F-4A53-BB8F-CC33F245FD43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828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9" r:id="rId7"/>
    <p:sldLayoutId id="2147483835" r:id="rId8"/>
    <p:sldLayoutId id="2147483836" r:id="rId9"/>
    <p:sldLayoutId id="2147483837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1pPr>
      <a:lvl2pPr lvl="1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2pPr>
      <a:lvl3pPr lvl="2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3pPr>
      <a:lvl4pPr lvl="3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4pPr>
      <a:lvl5pPr lvl="4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L="342900" indent="-342900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1pPr>
      <a:lvl2pPr marL="742950" lvl="1" indent="-285750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2pPr>
      <a:lvl3pPr marL="1143000" lvl="2" indent="-228600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3pPr>
      <a:lvl4pPr marL="1600200" lvl="3" indent="-228600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4pPr>
      <a:lvl5pPr marL="2057400" lvl="4" indent="-228600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1071563" y="304800"/>
            <a:ext cx="7615237" cy="1106488"/>
            <a:chOff x="675" y="192"/>
            <a:chExt cx="4797" cy="697"/>
          </a:xfrm>
        </p:grpSpPr>
        <p:sp>
          <p:nvSpPr>
            <p:cNvPr id="106499" name="Oval 3"/>
            <p:cNvSpPr>
              <a:spLocks noChangeArrowheads="1"/>
            </p:cNvSpPr>
            <p:nvPr/>
          </p:nvSpPr>
          <p:spPr bwMode="hidden">
            <a:xfrm flipH="1">
              <a:off x="3067" y="192"/>
              <a:ext cx="696" cy="69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106500" name="Oval 4"/>
            <p:cNvSpPr>
              <a:spLocks noChangeArrowheads="1"/>
            </p:cNvSpPr>
            <p:nvPr/>
          </p:nvSpPr>
          <p:spPr bwMode="hidden">
            <a:xfrm flipH="1">
              <a:off x="4777" y="192"/>
              <a:ext cx="695" cy="69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106501" name="Oval 5"/>
            <p:cNvSpPr>
              <a:spLocks noChangeArrowheads="1"/>
            </p:cNvSpPr>
            <p:nvPr/>
          </p:nvSpPr>
          <p:spPr bwMode="hidden">
            <a:xfrm flipH="1">
              <a:off x="675" y="193"/>
              <a:ext cx="695" cy="69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106502" name="Oval 6"/>
            <p:cNvSpPr>
              <a:spLocks noChangeArrowheads="1"/>
            </p:cNvSpPr>
            <p:nvPr/>
          </p:nvSpPr>
          <p:spPr bwMode="hidden">
            <a:xfrm flipH="1">
              <a:off x="3984" y="192"/>
              <a:ext cx="695" cy="69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106503" name="Oval 7"/>
            <p:cNvSpPr>
              <a:spLocks noChangeArrowheads="1"/>
            </p:cNvSpPr>
            <p:nvPr/>
          </p:nvSpPr>
          <p:spPr bwMode="hidden">
            <a:xfrm flipH="1">
              <a:off x="1486" y="192"/>
              <a:ext cx="695" cy="69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</p:grpSp>
      <p:sp>
        <p:nvSpPr>
          <p:cNvPr id="102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6505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pPr eaLnBrk="1" hangingPunct="1">
              <a:defRPr/>
            </a:pPr>
            <a:endParaRPr lang="ru-RU"/>
          </a:p>
        </p:txBody>
      </p:sp>
      <p:sp>
        <p:nvSpPr>
          <p:cNvPr id="10650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pPr eaLnBrk="1" hangingPunct="1">
              <a:defRPr/>
            </a:pPr>
            <a:endParaRPr lang="ru-RU"/>
          </a:p>
        </p:txBody>
      </p:sp>
      <p:sp>
        <p:nvSpPr>
          <p:cNvPr id="10650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 eaLnBrk="1" hangingPunct="1">
              <a:defRPr/>
            </a:pPr>
            <a:fld id="{CB0466F0-FDF2-4C97-ABB8-48D4E2DE04FA}" type="slidenum">
              <a:rPr lang="ru-RU"/>
              <a:pPr eaLnBrk="1" hangingPunct="1">
                <a:defRPr/>
              </a:pPr>
              <a:t>‹#›</a:t>
            </a:fld>
            <a:endParaRPr lang="ru-RU"/>
          </a:p>
        </p:txBody>
      </p:sp>
      <p:sp>
        <p:nvSpPr>
          <p:cNvPr id="1031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4" r:id="rId1"/>
    <p:sldLayoutId id="2147483855" r:id="rId2"/>
    <p:sldLayoutId id="2147483856" r:id="rId3"/>
    <p:sldLayoutId id="2147483857" r:id="rId4"/>
    <p:sldLayoutId id="2147483858" r:id="rId5"/>
    <p:sldLayoutId id="2147483859" r:id="rId6"/>
    <p:sldLayoutId id="2147483860" r:id="rId7"/>
    <p:sldLayoutId id="2147483861" r:id="rId8"/>
    <p:sldLayoutId id="2147483862" r:id="rId9"/>
    <p:sldLayoutId id="2147483863" r:id="rId10"/>
    <p:sldLayoutId id="2147483864" r:id="rId11"/>
    <p:sldLayoutId id="2147483865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l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¡"/>
        <a:defRPr sz="27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l"/>
        <a:defRPr sz="23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1071563" y="304800"/>
            <a:ext cx="7615237" cy="1106488"/>
            <a:chOff x="675" y="192"/>
            <a:chExt cx="4797" cy="697"/>
          </a:xfrm>
        </p:grpSpPr>
        <p:sp>
          <p:nvSpPr>
            <p:cNvPr id="106499" name="Oval 3"/>
            <p:cNvSpPr>
              <a:spLocks noChangeArrowheads="1"/>
            </p:cNvSpPr>
            <p:nvPr/>
          </p:nvSpPr>
          <p:spPr bwMode="hidden">
            <a:xfrm flipH="1">
              <a:off x="3067" y="192"/>
              <a:ext cx="696" cy="69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106500" name="Oval 4"/>
            <p:cNvSpPr>
              <a:spLocks noChangeArrowheads="1"/>
            </p:cNvSpPr>
            <p:nvPr/>
          </p:nvSpPr>
          <p:spPr bwMode="hidden">
            <a:xfrm flipH="1">
              <a:off x="4777" y="192"/>
              <a:ext cx="695" cy="69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106501" name="Oval 5"/>
            <p:cNvSpPr>
              <a:spLocks noChangeArrowheads="1"/>
            </p:cNvSpPr>
            <p:nvPr/>
          </p:nvSpPr>
          <p:spPr bwMode="hidden">
            <a:xfrm flipH="1">
              <a:off x="675" y="193"/>
              <a:ext cx="695" cy="69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106502" name="Oval 6"/>
            <p:cNvSpPr>
              <a:spLocks noChangeArrowheads="1"/>
            </p:cNvSpPr>
            <p:nvPr/>
          </p:nvSpPr>
          <p:spPr bwMode="hidden">
            <a:xfrm flipH="1">
              <a:off x="3984" y="192"/>
              <a:ext cx="695" cy="69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106503" name="Oval 7"/>
            <p:cNvSpPr>
              <a:spLocks noChangeArrowheads="1"/>
            </p:cNvSpPr>
            <p:nvPr/>
          </p:nvSpPr>
          <p:spPr bwMode="hidden">
            <a:xfrm flipH="1">
              <a:off x="1486" y="192"/>
              <a:ext cx="695" cy="69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</p:grpSp>
      <p:sp>
        <p:nvSpPr>
          <p:cNvPr id="102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6505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pPr eaLnBrk="1" hangingPunct="1">
              <a:defRPr/>
            </a:pPr>
            <a:endParaRPr lang="ru-RU"/>
          </a:p>
        </p:txBody>
      </p:sp>
      <p:sp>
        <p:nvSpPr>
          <p:cNvPr id="10650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pPr eaLnBrk="1" hangingPunct="1">
              <a:defRPr/>
            </a:pPr>
            <a:endParaRPr lang="ru-RU"/>
          </a:p>
        </p:txBody>
      </p:sp>
      <p:sp>
        <p:nvSpPr>
          <p:cNvPr id="10650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 eaLnBrk="1" hangingPunct="1">
              <a:defRPr/>
            </a:pPr>
            <a:fld id="{9F1CC52E-1C76-4F57-8EFC-451AFA7E5D15}" type="slidenum">
              <a:rPr lang="ru-RU"/>
              <a:pPr eaLnBrk="1" hangingPunct="1">
                <a:defRPr/>
              </a:pPr>
              <a:t>‹#›</a:t>
            </a:fld>
            <a:endParaRPr lang="ru-RU"/>
          </a:p>
        </p:txBody>
      </p:sp>
      <p:sp>
        <p:nvSpPr>
          <p:cNvPr id="1031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7" r:id="rId1"/>
    <p:sldLayoutId id="2147483868" r:id="rId2"/>
    <p:sldLayoutId id="2147483869" r:id="rId3"/>
    <p:sldLayoutId id="2147483870" r:id="rId4"/>
    <p:sldLayoutId id="2147483871" r:id="rId5"/>
    <p:sldLayoutId id="2147483872" r:id="rId6"/>
    <p:sldLayoutId id="2147483873" r:id="rId7"/>
    <p:sldLayoutId id="2147483874" r:id="rId8"/>
    <p:sldLayoutId id="2147483875" r:id="rId9"/>
    <p:sldLayoutId id="2147483876" r:id="rId10"/>
    <p:sldLayoutId id="2147483877" r:id="rId11"/>
    <p:sldLayoutId id="2147483878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l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¡"/>
        <a:defRPr sz="27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l"/>
        <a:defRPr sz="23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1071563" y="304800"/>
            <a:ext cx="7615237" cy="1106488"/>
            <a:chOff x="675" y="192"/>
            <a:chExt cx="4797" cy="697"/>
          </a:xfrm>
        </p:grpSpPr>
        <p:sp>
          <p:nvSpPr>
            <p:cNvPr id="106499" name="Oval 3"/>
            <p:cNvSpPr>
              <a:spLocks noChangeArrowheads="1"/>
            </p:cNvSpPr>
            <p:nvPr/>
          </p:nvSpPr>
          <p:spPr bwMode="hidden">
            <a:xfrm flipH="1">
              <a:off x="3067" y="192"/>
              <a:ext cx="696" cy="69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106500" name="Oval 4"/>
            <p:cNvSpPr>
              <a:spLocks noChangeArrowheads="1"/>
            </p:cNvSpPr>
            <p:nvPr/>
          </p:nvSpPr>
          <p:spPr bwMode="hidden">
            <a:xfrm flipH="1">
              <a:off x="4777" y="192"/>
              <a:ext cx="695" cy="69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106501" name="Oval 5"/>
            <p:cNvSpPr>
              <a:spLocks noChangeArrowheads="1"/>
            </p:cNvSpPr>
            <p:nvPr/>
          </p:nvSpPr>
          <p:spPr bwMode="hidden">
            <a:xfrm flipH="1">
              <a:off x="675" y="193"/>
              <a:ext cx="695" cy="69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106502" name="Oval 6"/>
            <p:cNvSpPr>
              <a:spLocks noChangeArrowheads="1"/>
            </p:cNvSpPr>
            <p:nvPr/>
          </p:nvSpPr>
          <p:spPr bwMode="hidden">
            <a:xfrm flipH="1">
              <a:off x="3984" y="192"/>
              <a:ext cx="695" cy="69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106503" name="Oval 7"/>
            <p:cNvSpPr>
              <a:spLocks noChangeArrowheads="1"/>
            </p:cNvSpPr>
            <p:nvPr/>
          </p:nvSpPr>
          <p:spPr bwMode="hidden">
            <a:xfrm flipH="1">
              <a:off x="1486" y="192"/>
              <a:ext cx="695" cy="69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</p:grpSp>
      <p:sp>
        <p:nvSpPr>
          <p:cNvPr id="102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6505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pPr eaLnBrk="1" hangingPunct="1">
              <a:defRPr/>
            </a:pPr>
            <a:endParaRPr lang="ru-RU"/>
          </a:p>
        </p:txBody>
      </p:sp>
      <p:sp>
        <p:nvSpPr>
          <p:cNvPr id="10650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pPr eaLnBrk="1" hangingPunct="1">
              <a:defRPr/>
            </a:pPr>
            <a:endParaRPr lang="ru-RU"/>
          </a:p>
        </p:txBody>
      </p:sp>
      <p:sp>
        <p:nvSpPr>
          <p:cNvPr id="10650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 eaLnBrk="1" hangingPunct="1">
              <a:defRPr/>
            </a:pPr>
            <a:fld id="{BC9AEA8A-8A76-477E-8EFA-BDEBC9A036D4}" type="slidenum">
              <a:rPr lang="ru-RU"/>
              <a:pPr eaLnBrk="1" hangingPunct="1">
                <a:defRPr/>
              </a:pPr>
              <a:t>‹#›</a:t>
            </a:fld>
            <a:endParaRPr lang="ru-RU"/>
          </a:p>
        </p:txBody>
      </p:sp>
      <p:sp>
        <p:nvSpPr>
          <p:cNvPr id="1031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0" r:id="rId1"/>
    <p:sldLayoutId id="2147483881" r:id="rId2"/>
    <p:sldLayoutId id="2147483882" r:id="rId3"/>
    <p:sldLayoutId id="2147483883" r:id="rId4"/>
    <p:sldLayoutId id="2147483884" r:id="rId5"/>
    <p:sldLayoutId id="2147483885" r:id="rId6"/>
    <p:sldLayoutId id="2147483886" r:id="rId7"/>
    <p:sldLayoutId id="2147483887" r:id="rId8"/>
    <p:sldLayoutId id="2147483888" r:id="rId9"/>
    <p:sldLayoutId id="2147483889" r:id="rId10"/>
    <p:sldLayoutId id="2147483890" r:id="rId11"/>
    <p:sldLayoutId id="2147483891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l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¡"/>
        <a:defRPr sz="27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l"/>
        <a:defRPr sz="23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1071563" y="304800"/>
            <a:ext cx="7615237" cy="1106488"/>
            <a:chOff x="675" y="192"/>
            <a:chExt cx="4797" cy="697"/>
          </a:xfrm>
        </p:grpSpPr>
        <p:sp>
          <p:nvSpPr>
            <p:cNvPr id="106499" name="Oval 3"/>
            <p:cNvSpPr>
              <a:spLocks noChangeArrowheads="1"/>
            </p:cNvSpPr>
            <p:nvPr/>
          </p:nvSpPr>
          <p:spPr bwMode="hidden">
            <a:xfrm flipH="1">
              <a:off x="3067" y="192"/>
              <a:ext cx="696" cy="69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106500" name="Oval 4"/>
            <p:cNvSpPr>
              <a:spLocks noChangeArrowheads="1"/>
            </p:cNvSpPr>
            <p:nvPr/>
          </p:nvSpPr>
          <p:spPr bwMode="hidden">
            <a:xfrm flipH="1">
              <a:off x="4777" y="192"/>
              <a:ext cx="695" cy="69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106501" name="Oval 5"/>
            <p:cNvSpPr>
              <a:spLocks noChangeArrowheads="1"/>
            </p:cNvSpPr>
            <p:nvPr/>
          </p:nvSpPr>
          <p:spPr bwMode="hidden">
            <a:xfrm flipH="1">
              <a:off x="675" y="193"/>
              <a:ext cx="695" cy="69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106502" name="Oval 6"/>
            <p:cNvSpPr>
              <a:spLocks noChangeArrowheads="1"/>
            </p:cNvSpPr>
            <p:nvPr/>
          </p:nvSpPr>
          <p:spPr bwMode="hidden">
            <a:xfrm flipH="1">
              <a:off x="3984" y="192"/>
              <a:ext cx="695" cy="69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106503" name="Oval 7"/>
            <p:cNvSpPr>
              <a:spLocks noChangeArrowheads="1"/>
            </p:cNvSpPr>
            <p:nvPr/>
          </p:nvSpPr>
          <p:spPr bwMode="hidden">
            <a:xfrm flipH="1">
              <a:off x="1486" y="192"/>
              <a:ext cx="695" cy="69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</p:grpSp>
      <p:sp>
        <p:nvSpPr>
          <p:cNvPr id="102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6505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pPr eaLnBrk="1" hangingPunct="1">
              <a:defRPr/>
            </a:pPr>
            <a:endParaRPr lang="ru-RU"/>
          </a:p>
        </p:txBody>
      </p:sp>
      <p:sp>
        <p:nvSpPr>
          <p:cNvPr id="10650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pPr eaLnBrk="1" hangingPunct="1">
              <a:defRPr/>
            </a:pPr>
            <a:endParaRPr lang="ru-RU"/>
          </a:p>
        </p:txBody>
      </p:sp>
      <p:sp>
        <p:nvSpPr>
          <p:cNvPr id="10650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 eaLnBrk="1" hangingPunct="1">
              <a:defRPr/>
            </a:pPr>
            <a:fld id="{06B23469-EBC9-4CC0-B958-FE69183A7C3D}" type="slidenum">
              <a:rPr lang="ru-RU"/>
              <a:pPr eaLnBrk="1" hangingPunct="1">
                <a:defRPr/>
              </a:pPr>
              <a:t>‹#›</a:t>
            </a:fld>
            <a:endParaRPr lang="ru-RU"/>
          </a:p>
        </p:txBody>
      </p:sp>
      <p:sp>
        <p:nvSpPr>
          <p:cNvPr id="1031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3" r:id="rId1"/>
    <p:sldLayoutId id="2147483894" r:id="rId2"/>
    <p:sldLayoutId id="2147483895" r:id="rId3"/>
    <p:sldLayoutId id="2147483896" r:id="rId4"/>
    <p:sldLayoutId id="2147483897" r:id="rId5"/>
    <p:sldLayoutId id="2147483898" r:id="rId6"/>
    <p:sldLayoutId id="2147483899" r:id="rId7"/>
    <p:sldLayoutId id="2147483900" r:id="rId8"/>
    <p:sldLayoutId id="2147483901" r:id="rId9"/>
    <p:sldLayoutId id="2147483902" r:id="rId10"/>
    <p:sldLayoutId id="2147483903" r:id="rId11"/>
    <p:sldLayoutId id="2147483904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l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¡"/>
        <a:defRPr sz="27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l"/>
        <a:defRPr sz="23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1071563" y="304800"/>
            <a:ext cx="7615237" cy="1106488"/>
            <a:chOff x="675" y="192"/>
            <a:chExt cx="4797" cy="697"/>
          </a:xfrm>
        </p:grpSpPr>
        <p:sp>
          <p:nvSpPr>
            <p:cNvPr id="106499" name="Oval 3"/>
            <p:cNvSpPr>
              <a:spLocks noChangeArrowheads="1"/>
            </p:cNvSpPr>
            <p:nvPr/>
          </p:nvSpPr>
          <p:spPr bwMode="hidden">
            <a:xfrm flipH="1">
              <a:off x="3067" y="192"/>
              <a:ext cx="696" cy="69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106500" name="Oval 4"/>
            <p:cNvSpPr>
              <a:spLocks noChangeArrowheads="1"/>
            </p:cNvSpPr>
            <p:nvPr/>
          </p:nvSpPr>
          <p:spPr bwMode="hidden">
            <a:xfrm flipH="1">
              <a:off x="4777" y="192"/>
              <a:ext cx="695" cy="69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106501" name="Oval 5"/>
            <p:cNvSpPr>
              <a:spLocks noChangeArrowheads="1"/>
            </p:cNvSpPr>
            <p:nvPr/>
          </p:nvSpPr>
          <p:spPr bwMode="hidden">
            <a:xfrm flipH="1">
              <a:off x="675" y="193"/>
              <a:ext cx="695" cy="69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106502" name="Oval 6"/>
            <p:cNvSpPr>
              <a:spLocks noChangeArrowheads="1"/>
            </p:cNvSpPr>
            <p:nvPr/>
          </p:nvSpPr>
          <p:spPr bwMode="hidden">
            <a:xfrm flipH="1">
              <a:off x="3984" y="192"/>
              <a:ext cx="695" cy="69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106503" name="Oval 7"/>
            <p:cNvSpPr>
              <a:spLocks noChangeArrowheads="1"/>
            </p:cNvSpPr>
            <p:nvPr/>
          </p:nvSpPr>
          <p:spPr bwMode="hidden">
            <a:xfrm flipH="1">
              <a:off x="1486" y="192"/>
              <a:ext cx="695" cy="69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</p:grpSp>
      <p:sp>
        <p:nvSpPr>
          <p:cNvPr id="102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6505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pPr eaLnBrk="1" hangingPunct="1">
              <a:defRPr/>
            </a:pPr>
            <a:endParaRPr lang="ru-RU"/>
          </a:p>
        </p:txBody>
      </p:sp>
      <p:sp>
        <p:nvSpPr>
          <p:cNvPr id="10650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pPr eaLnBrk="1" hangingPunct="1">
              <a:defRPr/>
            </a:pPr>
            <a:endParaRPr lang="ru-RU"/>
          </a:p>
        </p:txBody>
      </p:sp>
      <p:sp>
        <p:nvSpPr>
          <p:cNvPr id="10650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 eaLnBrk="1" hangingPunct="1">
              <a:defRPr/>
            </a:pPr>
            <a:fld id="{AEABAF74-4304-448D-A99B-38261EF36F19}" type="slidenum">
              <a:rPr lang="ru-RU"/>
              <a:pPr eaLnBrk="1" hangingPunct="1">
                <a:defRPr/>
              </a:pPr>
              <a:t>‹#›</a:t>
            </a:fld>
            <a:endParaRPr lang="ru-RU"/>
          </a:p>
        </p:txBody>
      </p:sp>
      <p:sp>
        <p:nvSpPr>
          <p:cNvPr id="1031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6" r:id="rId1"/>
    <p:sldLayoutId id="2147483907" r:id="rId2"/>
    <p:sldLayoutId id="2147483908" r:id="rId3"/>
    <p:sldLayoutId id="2147483909" r:id="rId4"/>
    <p:sldLayoutId id="2147483910" r:id="rId5"/>
    <p:sldLayoutId id="2147483911" r:id="rId6"/>
    <p:sldLayoutId id="2147483912" r:id="rId7"/>
    <p:sldLayoutId id="2147483913" r:id="rId8"/>
    <p:sldLayoutId id="2147483914" r:id="rId9"/>
    <p:sldLayoutId id="2147483915" r:id="rId10"/>
    <p:sldLayoutId id="2147483916" r:id="rId11"/>
    <p:sldLayoutId id="2147483917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l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¡"/>
        <a:defRPr sz="27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l"/>
        <a:defRPr sz="23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1" hangingPunct="1"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eaLnBrk="1" hangingPunct="1"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eaLnBrk="1" hangingPunct="1">
              <a:defRPr/>
            </a:pPr>
            <a:fld id="{9503E37F-4A64-4CDC-8F1D-88BF79B4F438}" type="slidenum">
              <a:rPr lang="ru-RU">
                <a:solidFill>
                  <a:prstClr val="black"/>
                </a:solidFill>
              </a:rPr>
              <a:pPr eaLnBrk="1" hangingPunct="1"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29708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9" r:id="rId1"/>
    <p:sldLayoutId id="2147483920" r:id="rId2"/>
    <p:sldLayoutId id="2147483921" r:id="rId3"/>
    <p:sldLayoutId id="2147483922" r:id="rId4"/>
    <p:sldLayoutId id="2147483923" r:id="rId5"/>
    <p:sldLayoutId id="2147483924" r:id="rId6"/>
    <p:sldLayoutId id="2147483925" r:id="rId7"/>
    <p:sldLayoutId id="2147483926" r:id="rId8"/>
    <p:sldLayoutId id="2147483927" r:id="rId9"/>
    <p:sldLayoutId id="2147483928" r:id="rId10"/>
    <p:sldLayoutId id="2147483929" r:id="rId11"/>
    <p:sldLayoutId id="214748393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jpe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Relationship Id="rId1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12" Type="http://schemas.microsoft.com/office/2007/relationships/diagramDrawing" Target="../diagrams/drawing3.xm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2.xml"/><Relationship Id="rId6" Type="http://schemas.openxmlformats.org/officeDocument/2006/relationships/diagramColors" Target="../diagrams/colors2.xml"/><Relationship Id="rId11" Type="http://schemas.openxmlformats.org/officeDocument/2006/relationships/diagramColors" Target="../diagrams/colors3.xml"/><Relationship Id="rId5" Type="http://schemas.openxmlformats.org/officeDocument/2006/relationships/diagramQuickStyle" Target="../diagrams/quickStyle2.xml"/><Relationship Id="rId10" Type="http://schemas.openxmlformats.org/officeDocument/2006/relationships/diagramQuickStyle" Target="../diagrams/quickStyle3.xml"/><Relationship Id="rId4" Type="http://schemas.openxmlformats.org/officeDocument/2006/relationships/diagramLayout" Target="../diagrams/layout2.xml"/><Relationship Id="rId9" Type="http://schemas.openxmlformats.org/officeDocument/2006/relationships/diagramLayout" Target="../diagrams/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2.xml"/><Relationship Id="rId4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4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3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58.xml"/><Relationship Id="rId4" Type="http://schemas.openxmlformats.org/officeDocument/2006/relationships/chart" Target="../charts/char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0.xml"/><Relationship Id="rId4" Type="http://schemas.openxmlformats.org/officeDocument/2006/relationships/image" Target="../media/image3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0.xml"/><Relationship Id="rId4" Type="http://schemas.openxmlformats.org/officeDocument/2006/relationships/image" Target="../media/image4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0.xml"/><Relationship Id="rId4" Type="http://schemas.openxmlformats.org/officeDocument/2006/relationships/image" Target="../media/image4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0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8"/>
          <p:cNvSpPr txBox="1">
            <a:spLocks noChangeArrowheads="1"/>
          </p:cNvSpPr>
          <p:nvPr/>
        </p:nvSpPr>
        <p:spPr bwMode="auto">
          <a:xfrm>
            <a:off x="0" y="1809040"/>
            <a:ext cx="9252520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4500" b="1" i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ЗВІТ</a:t>
            </a:r>
          </a:p>
          <a:p>
            <a:pPr algn="ctr">
              <a:defRPr/>
            </a:pPr>
            <a:r>
              <a:rPr lang="ru-RU" sz="4500" b="1" i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про </a:t>
            </a:r>
            <a:r>
              <a:rPr lang="ru-RU" sz="4500" b="1" i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виконання</a:t>
            </a:r>
            <a:r>
              <a:rPr lang="ru-RU" sz="4500" b="1" i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endParaRPr lang="ru-RU" sz="4500" b="1" i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>
              <a:defRPr/>
            </a:pPr>
            <a:r>
              <a:rPr lang="ru-RU" sz="4500" b="1" i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бюджету Новгород-</a:t>
            </a:r>
            <a:r>
              <a:rPr lang="ru-RU" sz="4500" b="1" i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Сіверської</a:t>
            </a:r>
            <a:r>
              <a:rPr lang="ru-RU" sz="4500" b="1" i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МТГ за 2024 </a:t>
            </a:r>
            <a:r>
              <a:rPr lang="ru-RU" sz="4500" b="1" i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рік</a:t>
            </a:r>
            <a:endParaRPr lang="ru-RU" sz="4500" b="1" i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TextBox 4"/>
          <p:cNvSpPr txBox="1">
            <a:spLocks noChangeArrowheads="1"/>
          </p:cNvSpPr>
          <p:nvPr/>
        </p:nvSpPr>
        <p:spPr bwMode="auto">
          <a:xfrm>
            <a:off x="0" y="5805488"/>
            <a:ext cx="9144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ru-RU" sz="2000" b="1" i="1" dirty="0">
              <a:solidFill>
                <a:srgbClr val="C00000"/>
              </a:solidFill>
              <a:latin typeface="Bookman Old Style" pitchFamily="18" charset="0"/>
              <a:cs typeface="Times New Roman" pitchFamily="18" charset="0"/>
            </a:endParaRPr>
          </a:p>
        </p:txBody>
      </p:sp>
      <p:sp>
        <p:nvSpPr>
          <p:cNvPr id="11" name="Заголовок 2"/>
          <p:cNvSpPr>
            <a:spLocks noGrp="1"/>
          </p:cNvSpPr>
          <p:nvPr>
            <p:ph type="ctrTitle" sz="quarter"/>
          </p:nvPr>
        </p:nvSpPr>
        <p:spPr>
          <a:xfrm>
            <a:off x="255639" y="189186"/>
            <a:ext cx="8888361" cy="677918"/>
          </a:xfrm>
        </p:spPr>
        <p:txBody>
          <a:bodyPr/>
          <a:lstStyle/>
          <a:p>
            <a:pPr eaLnBrk="1" hangingPunct="1"/>
            <a:r>
              <a:rPr lang="uk-UA" sz="26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Фінансове управління Новгород-Сіверської міської ради</a:t>
            </a:r>
            <a:endParaRPr lang="ru-RU" sz="2600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 descr="1669745763_1-pibig-info-p-goluboi-fon-dlya-prezentatsii-krasivo-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6838" y="-72628"/>
            <a:ext cx="9240837" cy="693062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1002">
            <a:schemeClr val="lt2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13315" name="Rectangle 7"/>
          <p:cNvSpPr>
            <a:spLocks noChangeArrowheads="1"/>
          </p:cNvSpPr>
          <p:nvPr/>
        </p:nvSpPr>
        <p:spPr bwMode="auto">
          <a:xfrm>
            <a:off x="0" y="6597650"/>
            <a:ext cx="1835150" cy="71438"/>
          </a:xfrm>
          <a:prstGeom prst="rect">
            <a:avLst/>
          </a:prstGeom>
          <a:solidFill>
            <a:srgbClr val="3366FF">
              <a:alpha val="83920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1" hangingPunct="1"/>
            <a:endParaRPr lang="uk-UA" sz="1800">
              <a:solidFill>
                <a:prstClr val="black"/>
              </a:solidFill>
            </a:endParaRPr>
          </a:p>
        </p:txBody>
      </p:sp>
      <p:sp>
        <p:nvSpPr>
          <p:cNvPr id="13316" name="Rectangle 8"/>
          <p:cNvSpPr>
            <a:spLocks noChangeArrowheads="1"/>
          </p:cNvSpPr>
          <p:nvPr/>
        </p:nvSpPr>
        <p:spPr bwMode="auto">
          <a:xfrm>
            <a:off x="2555875" y="6597650"/>
            <a:ext cx="6588125" cy="7143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1" hangingPunct="1"/>
            <a:endParaRPr lang="uk-UA" sz="1800">
              <a:solidFill>
                <a:prstClr val="black"/>
              </a:solidFill>
            </a:endParaRPr>
          </a:p>
        </p:txBody>
      </p:sp>
      <p:pic>
        <p:nvPicPr>
          <p:cNvPr id="13318" name="Picture 13" descr="707771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08175" y="6281738"/>
            <a:ext cx="576263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574" name="Text Box 14"/>
          <p:cNvSpPr txBox="1">
            <a:spLocks noChangeArrowheads="1"/>
          </p:cNvSpPr>
          <p:nvPr/>
        </p:nvSpPr>
        <p:spPr bwMode="auto">
          <a:xfrm>
            <a:off x="1115617" y="188913"/>
            <a:ext cx="727280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 eaLnBrk="1" hangingPunct="1"/>
            <a:r>
              <a:rPr lang="uk-UA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uk-UA" sz="1800" b="1" i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20" name="Rectangle 8"/>
          <p:cNvSpPr>
            <a:spLocks noChangeArrowheads="1"/>
          </p:cNvSpPr>
          <p:nvPr/>
        </p:nvSpPr>
        <p:spPr bwMode="auto">
          <a:xfrm>
            <a:off x="107950" y="981075"/>
            <a:ext cx="8888413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/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        </a:t>
            </a:r>
            <a:endParaRPr lang="uk-UA" sz="15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r>
              <a:rPr lang="uk-UA" sz="15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</a:p>
        </p:txBody>
      </p:sp>
      <p:sp>
        <p:nvSpPr>
          <p:cNvPr id="13321" name="TextBox 9"/>
          <p:cNvSpPr txBox="1">
            <a:spLocks noChangeArrowheads="1"/>
          </p:cNvSpPr>
          <p:nvPr/>
        </p:nvSpPr>
        <p:spPr bwMode="auto">
          <a:xfrm>
            <a:off x="9001125" y="285750"/>
            <a:ext cx="460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endParaRPr lang="uk-UA" sz="1800">
              <a:solidFill>
                <a:prstClr val="black"/>
              </a:solidFill>
            </a:endParaRPr>
          </a:p>
        </p:txBody>
      </p:sp>
      <p:sp>
        <p:nvSpPr>
          <p:cNvPr id="13322" name="Text Box 448"/>
          <p:cNvSpPr txBox="1">
            <a:spLocks noChangeArrowheads="1"/>
          </p:cNvSpPr>
          <p:nvPr/>
        </p:nvSpPr>
        <p:spPr bwMode="auto">
          <a:xfrm>
            <a:off x="8675688" y="0"/>
            <a:ext cx="2603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uk-UA" sz="1200" b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ru-RU" sz="1200" b="1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089763" y="470694"/>
            <a:ext cx="7272808" cy="2094209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hangingPunct="1"/>
            <a:r>
              <a:rPr lang="ru-RU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ДОХОДИ</a:t>
            </a:r>
          </a:p>
          <a:p>
            <a:pPr algn="ctr" eaLnBrk="1" hangingPunct="1"/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бюджету </a:t>
            </a:r>
            <a:r>
              <a:rPr lang="ru-RU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Новгород-</a:t>
            </a:r>
            <a:r>
              <a:rPr lang="ru-RU" sz="28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Сіверської</a:t>
            </a:r>
            <a:r>
              <a:rPr lang="ru-RU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міської</a:t>
            </a:r>
            <a:r>
              <a:rPr lang="ru-RU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територіальної</a:t>
            </a:r>
            <a:r>
              <a:rPr lang="ru-RU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громади</a:t>
            </a:r>
            <a:endParaRPr lang="ru-RU" sz="28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2024 </a:t>
            </a:r>
            <a:r>
              <a:rPr lang="ru-RU" sz="28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рік</a:t>
            </a:r>
            <a:endParaRPr lang="ru-RU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780928"/>
            <a:ext cx="2952155" cy="19389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814109"/>
            <a:ext cx="2852737" cy="143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5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814108"/>
            <a:ext cx="2867025" cy="1495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890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80000"/>
                <a:satMod val="300000"/>
              </a:schemeClr>
            </a:gs>
            <a:gs pos="100000">
              <a:schemeClr val="bg2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2800" i="1" dirty="0" smtClean="0"/>
              <a:t>ВИКОНАННЯ ДОХІДНОЇ ЧАСТИНИ БЮДЖЕТУ НОВГОРОД-СІВЕРСЬКОЇ МТГ ЗА 2024 РІК</a:t>
            </a:r>
            <a:endParaRPr lang="uk-UA" sz="2800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8083" y="1504723"/>
            <a:ext cx="8229600" cy="4525963"/>
          </a:xfrm>
        </p:spPr>
        <p:txBody>
          <a:bodyPr/>
          <a:lstStyle/>
          <a:p>
            <a:pPr marL="0" indent="0">
              <a:buNone/>
            </a:pPr>
            <a:endParaRPr lang="uk-UA" dirty="0">
              <a:solidFill>
                <a:schemeClr val="tx2"/>
              </a:solidFill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3232782" y="1393370"/>
            <a:ext cx="3113315" cy="1174811"/>
          </a:xfrm>
          <a:prstGeom prst="ellipse">
            <a:avLst/>
          </a:prstGeom>
          <a:solidFill>
            <a:srgbClr val="52E7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chemeClr val="accent3">
                    <a:lumMod val="50000"/>
                  </a:schemeClr>
                </a:solidFill>
              </a:rPr>
              <a:t>ДОХОДИ  </a:t>
            </a:r>
            <a:r>
              <a:rPr lang="uk-UA" sz="2000" dirty="0" smtClean="0">
                <a:solidFill>
                  <a:schemeClr val="accent3">
                    <a:lumMod val="50000"/>
                  </a:schemeClr>
                </a:solidFill>
                <a:latin typeface="+mj-lt"/>
              </a:rPr>
              <a:t>392867,0 тис. </a:t>
            </a:r>
            <a:r>
              <a:rPr lang="uk-UA" sz="2000" dirty="0" err="1" smtClean="0">
                <a:solidFill>
                  <a:schemeClr val="accent3">
                    <a:lumMod val="50000"/>
                  </a:schemeClr>
                </a:solidFill>
                <a:latin typeface="+mj-lt"/>
              </a:rPr>
              <a:t>грн</a:t>
            </a:r>
            <a:endParaRPr lang="uk-UA" sz="2000" dirty="0">
              <a:solidFill>
                <a:schemeClr val="accent3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5" name="Овал 4"/>
          <p:cNvSpPr/>
          <p:nvPr/>
        </p:nvSpPr>
        <p:spPr>
          <a:xfrm flipH="1">
            <a:off x="405492" y="2492830"/>
            <a:ext cx="3197679" cy="1153884"/>
          </a:xfrm>
          <a:prstGeom prst="ellipse">
            <a:avLst/>
          </a:prstGeom>
          <a:solidFill>
            <a:srgbClr val="BFC36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800" dirty="0" smtClean="0">
                <a:solidFill>
                  <a:schemeClr val="tx1"/>
                </a:solidFill>
              </a:rPr>
              <a:t>ЗАГАЛЬНИЙ ФОНД 344736,9 ТИС. ГРН</a:t>
            </a:r>
            <a:endParaRPr lang="uk-UA" sz="1800" dirty="0">
              <a:solidFill>
                <a:schemeClr val="tx1"/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 rot="10800000" flipH="1" flipV="1">
            <a:off x="5921829" y="2378529"/>
            <a:ext cx="2944584" cy="1121228"/>
          </a:xfrm>
          <a:prstGeom prst="ellipse">
            <a:avLst/>
          </a:prstGeom>
          <a:solidFill>
            <a:srgbClr val="5F8FC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800" dirty="0" smtClean="0">
                <a:solidFill>
                  <a:schemeClr val="tx2"/>
                </a:solidFill>
              </a:rPr>
              <a:t>СПЕЦІАЛЬНИЙ ФОНД 48130,1 ТИС. ГРН</a:t>
            </a:r>
            <a:endParaRPr lang="uk-UA" sz="1800" dirty="0">
              <a:solidFill>
                <a:schemeClr val="tx2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9866" y="4486266"/>
            <a:ext cx="2220686" cy="1183822"/>
          </a:xfrm>
          <a:prstGeom prst="round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800" dirty="0" smtClean="0">
                <a:solidFill>
                  <a:schemeClr val="tx1"/>
                </a:solidFill>
              </a:rPr>
              <a:t>ВЛАСНІ ДОХОДИ 150023,7 ТИС. ГРН</a:t>
            </a:r>
            <a:endParaRPr lang="uk-UA" sz="1800" dirty="0">
              <a:solidFill>
                <a:schemeClr val="tx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 flipH="1">
            <a:off x="2362198" y="3924293"/>
            <a:ext cx="2427241" cy="115388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800" dirty="0" smtClean="0">
                <a:solidFill>
                  <a:schemeClr val="tx1"/>
                </a:solidFill>
              </a:rPr>
              <a:t>ОФІЦІЙНІ ТРАНСФЕРТИ 194713,2 ТИС. ГРН</a:t>
            </a:r>
            <a:endParaRPr lang="uk-UA" sz="1800" dirty="0">
              <a:solidFill>
                <a:schemeClr val="tx1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789440" y="5078177"/>
            <a:ext cx="2544538" cy="9144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7075714" y="3759646"/>
            <a:ext cx="2000793" cy="1138925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800" dirty="0" smtClean="0">
                <a:solidFill>
                  <a:schemeClr val="tx2"/>
                </a:solidFill>
              </a:rPr>
              <a:t>ОФІЦІЙНІ ТРАНСФЕРТИ 4951,1 ТИС. ГРН</a:t>
            </a:r>
            <a:endParaRPr lang="uk-UA" sz="1800" dirty="0">
              <a:solidFill>
                <a:schemeClr val="tx2"/>
              </a:solidFill>
            </a:endParaRPr>
          </a:p>
        </p:txBody>
      </p:sp>
      <p:cxnSp>
        <p:nvCxnSpPr>
          <p:cNvPr id="12" name="Прямая со стрелкой 11"/>
          <p:cNvCxnSpPr/>
          <p:nvPr/>
        </p:nvCxnSpPr>
        <p:spPr>
          <a:xfrm flipH="1">
            <a:off x="1094012" y="3641263"/>
            <a:ext cx="424543" cy="9144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1518555" y="3612014"/>
            <a:ext cx="1529444" cy="28303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flipH="1">
            <a:off x="5921829" y="3499757"/>
            <a:ext cx="1381126" cy="157842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>
            <a:off x="7302955" y="3499757"/>
            <a:ext cx="872216" cy="22451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>
            <a:endCxn id="5" idx="1"/>
          </p:cNvCxnSpPr>
          <p:nvPr/>
        </p:nvCxnSpPr>
        <p:spPr>
          <a:xfrm flipH="1">
            <a:off x="3134882" y="2568181"/>
            <a:ext cx="1593255" cy="93631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4782637" y="2568182"/>
            <a:ext cx="1279072" cy="20410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4782637" y="5212211"/>
            <a:ext cx="2611484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1800" dirty="0" smtClean="0">
                <a:solidFill>
                  <a:schemeClr val="tx2"/>
                </a:solidFill>
              </a:rPr>
              <a:t>ВЛАСНІ ДОХОДИ 43179,0 ТИС. ГРН</a:t>
            </a:r>
            <a:endParaRPr lang="uk-UA" sz="18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9795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1700" y="293914"/>
            <a:ext cx="8520600" cy="1063053"/>
          </a:xfrm>
        </p:spPr>
        <p:txBody>
          <a:bodyPr/>
          <a:lstStyle/>
          <a:p>
            <a:r>
              <a:rPr lang="uk-UA" sz="2400" i="1" dirty="0" smtClean="0">
                <a:solidFill>
                  <a:srgbClr val="0070C0"/>
                </a:solidFill>
              </a:rPr>
              <a:t>ВИКОНАННЯ ДОХОДНОЇ ЧАСТИНИ  В 2021,2023, 2024 РОКАХ</a:t>
            </a:r>
            <a:endParaRPr lang="uk-UA" sz="2400" i="1" dirty="0">
              <a:solidFill>
                <a:srgbClr val="0070C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03074" y="1303908"/>
            <a:ext cx="3999900" cy="4555200"/>
          </a:xfrm>
          <a:gradFill>
            <a:gsLst>
              <a:gs pos="9000">
                <a:schemeClr val="accent6">
                  <a:lumMod val="40000"/>
                  <a:lumOff val="60000"/>
                </a:schemeClr>
              </a:gs>
              <a:gs pos="70000">
                <a:schemeClr val="accent5">
                  <a:lumMod val="20000"/>
                  <a:lumOff val="8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scene3d>
            <a:camera prst="orthographicFront"/>
            <a:lightRig rig="threePt" dir="t"/>
          </a:scene3d>
          <a:sp3d extrusionH="19050">
            <a:bevelT w="19050"/>
          </a:sp3d>
        </p:spPr>
        <p:txBody>
          <a:bodyPr/>
          <a:lstStyle/>
          <a:p>
            <a:pPr marL="139700" indent="0">
              <a:buNone/>
            </a:pPr>
            <a:r>
              <a:rPr lang="uk-UA" sz="1600" dirty="0" smtClean="0"/>
              <a:t>ЗАГАЛЬНИЙ ФОНД 2021, 2023, 2024 РОКИ                                (ТИС. ГРН</a:t>
            </a:r>
            <a:r>
              <a:rPr lang="uk-UA" dirty="0" smtClean="0"/>
              <a:t>)</a:t>
            </a:r>
            <a:endParaRPr lang="uk-UA" dirty="0"/>
          </a:p>
        </p:txBody>
      </p:sp>
      <p:sp>
        <p:nvSpPr>
          <p:cNvPr id="4" name="Текст 3"/>
          <p:cNvSpPr>
            <a:spLocks noGrp="1"/>
          </p:cNvSpPr>
          <p:nvPr>
            <p:ph type="body" idx="2"/>
          </p:nvPr>
        </p:nvSpPr>
        <p:spPr>
          <a:gradFill>
            <a:gsLst>
              <a:gs pos="9000">
                <a:schemeClr val="accent6">
                  <a:lumMod val="40000"/>
                  <a:lumOff val="60000"/>
                </a:schemeClr>
              </a:gs>
              <a:gs pos="70000">
                <a:schemeClr val="accent5">
                  <a:lumMod val="20000"/>
                  <a:lumOff val="8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/>
          <a:lstStyle/>
          <a:p>
            <a:r>
              <a:rPr lang="uk-UA" sz="1600" dirty="0" smtClean="0"/>
              <a:t>СПЕЦІАЛЬНИЙ ФОНД 2021, 2023, 2024 РОКИ                   (ТИС. ГРН)</a:t>
            </a:r>
            <a:endParaRPr lang="uk-UA" sz="1600" dirty="0"/>
          </a:p>
        </p:txBody>
      </p:sp>
      <p:sp>
        <p:nvSpPr>
          <p:cNvPr id="5" name="Блок-схема: магнитный диск 4"/>
          <p:cNvSpPr/>
          <p:nvPr/>
        </p:nvSpPr>
        <p:spPr>
          <a:xfrm>
            <a:off x="230778" y="4082143"/>
            <a:ext cx="1021080" cy="1507345"/>
          </a:xfrm>
          <a:prstGeom prst="flowChartMagneticDisk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ln>
                  <a:solidFill>
                    <a:schemeClr val="tx1"/>
                  </a:solidFill>
                </a:ln>
              </a:rPr>
              <a:t>227159,1</a:t>
            </a:r>
            <a:endParaRPr lang="uk-UA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6" name="Блок-схема: магнитный диск 5"/>
          <p:cNvSpPr/>
          <p:nvPr/>
        </p:nvSpPr>
        <p:spPr>
          <a:xfrm>
            <a:off x="1611086" y="3788229"/>
            <a:ext cx="1045028" cy="1727671"/>
          </a:xfrm>
          <a:prstGeom prst="flowChartMagneticDisk">
            <a:avLst/>
          </a:prstGeom>
          <a:solidFill>
            <a:srgbClr val="00D4E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ln>
                  <a:solidFill>
                    <a:schemeClr val="tx1"/>
                  </a:solidFill>
                </a:ln>
              </a:rPr>
              <a:t>249942,3</a:t>
            </a:r>
            <a:endParaRPr lang="uk-UA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7" name="Блок-схема: магнитный диск 6"/>
          <p:cNvSpPr/>
          <p:nvPr/>
        </p:nvSpPr>
        <p:spPr>
          <a:xfrm>
            <a:off x="3043918" y="2847810"/>
            <a:ext cx="1054826" cy="2668090"/>
          </a:xfrm>
          <a:prstGeom prst="flowChartMagneticDisk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ln>
                  <a:solidFill>
                    <a:schemeClr val="tx1"/>
                  </a:solidFill>
                </a:ln>
              </a:rPr>
              <a:t>344736,9</a:t>
            </a:r>
            <a:endParaRPr lang="uk-UA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35430" y="5676790"/>
            <a:ext cx="6117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2021 РІК</a:t>
            </a:r>
            <a:endParaRPr lang="uk-UA" dirty="0"/>
          </a:p>
        </p:txBody>
      </p:sp>
      <p:sp>
        <p:nvSpPr>
          <p:cNvPr id="9" name="TextBox 8"/>
          <p:cNvSpPr txBox="1"/>
          <p:nvPr/>
        </p:nvSpPr>
        <p:spPr>
          <a:xfrm>
            <a:off x="1752600" y="5676790"/>
            <a:ext cx="6368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2023 РІК</a:t>
            </a:r>
            <a:endParaRPr lang="uk-UA" dirty="0"/>
          </a:p>
        </p:txBody>
      </p:sp>
      <p:sp>
        <p:nvSpPr>
          <p:cNvPr id="11" name="TextBox 10"/>
          <p:cNvSpPr txBox="1"/>
          <p:nvPr/>
        </p:nvSpPr>
        <p:spPr>
          <a:xfrm>
            <a:off x="3365862" y="5676790"/>
            <a:ext cx="837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2024 рік</a:t>
            </a:r>
            <a:endParaRPr lang="uk-UA" dirty="0"/>
          </a:p>
        </p:txBody>
      </p:sp>
      <p:sp>
        <p:nvSpPr>
          <p:cNvPr id="12" name="Выгнутая вверх стрелка 11"/>
          <p:cNvSpPr/>
          <p:nvPr/>
        </p:nvSpPr>
        <p:spPr>
          <a:xfrm>
            <a:off x="435430" y="1941887"/>
            <a:ext cx="3457845" cy="1041895"/>
          </a:xfrm>
          <a:prstGeom prst="curvedDownArrow">
            <a:avLst>
              <a:gd name="adj1" fmla="val 50000"/>
              <a:gd name="adj2" fmla="val 50000"/>
              <a:gd name="adj3" fmla="val 71722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90601" y="2154510"/>
            <a:ext cx="22642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600" dirty="0" smtClean="0"/>
              <a:t>+117577,8 (+51,8%)</a:t>
            </a:r>
            <a:endParaRPr lang="uk-UA" sz="1600" dirty="0"/>
          </a:p>
        </p:txBody>
      </p:sp>
      <p:sp>
        <p:nvSpPr>
          <p:cNvPr id="14" name="Выгнутая вверх стрелка 13"/>
          <p:cNvSpPr/>
          <p:nvPr/>
        </p:nvSpPr>
        <p:spPr>
          <a:xfrm>
            <a:off x="2071007" y="2982686"/>
            <a:ext cx="1713412" cy="544285"/>
          </a:xfrm>
          <a:prstGeom prst="curvedDownArrow">
            <a:avLst>
              <a:gd name="adj1" fmla="val 25000"/>
              <a:gd name="adj2" fmla="val 50000"/>
              <a:gd name="adj3" fmla="val 77703"/>
            </a:avLst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611086" y="3449675"/>
            <a:ext cx="196024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600" dirty="0" smtClean="0"/>
              <a:t>+94739,6 (+37,9%)</a:t>
            </a:r>
            <a:endParaRPr lang="uk-UA" sz="1600" dirty="0"/>
          </a:p>
        </p:txBody>
      </p:sp>
      <p:sp>
        <p:nvSpPr>
          <p:cNvPr id="16" name="Блок-схема: магнитный диск 15"/>
          <p:cNvSpPr/>
          <p:nvPr/>
        </p:nvSpPr>
        <p:spPr>
          <a:xfrm>
            <a:off x="4955503" y="4951718"/>
            <a:ext cx="914400" cy="955222"/>
          </a:xfrm>
          <a:prstGeom prst="flowChartMagneticDisk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dirty="0" smtClean="0">
                <a:solidFill>
                  <a:schemeClr val="tx1"/>
                </a:solidFill>
              </a:rPr>
              <a:t>5681,7</a:t>
            </a:r>
            <a:endParaRPr lang="uk-UA" sz="1600" dirty="0">
              <a:solidFill>
                <a:schemeClr val="tx1"/>
              </a:solidFill>
            </a:endParaRPr>
          </a:p>
        </p:txBody>
      </p:sp>
      <p:sp>
        <p:nvSpPr>
          <p:cNvPr id="17" name="Блок-схема: магнитный диск 16"/>
          <p:cNvSpPr/>
          <p:nvPr/>
        </p:nvSpPr>
        <p:spPr>
          <a:xfrm>
            <a:off x="6335486" y="4369550"/>
            <a:ext cx="1045028" cy="1568850"/>
          </a:xfrm>
          <a:prstGeom prst="flowChartMagneticDisk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dirty="0" smtClean="0">
                <a:solidFill>
                  <a:schemeClr val="tx1"/>
                </a:solidFill>
              </a:rPr>
              <a:t>26821,1</a:t>
            </a:r>
            <a:endParaRPr lang="uk-UA" sz="1600" dirty="0">
              <a:solidFill>
                <a:schemeClr val="tx1"/>
              </a:solidFill>
            </a:endParaRPr>
          </a:p>
        </p:txBody>
      </p:sp>
      <p:sp>
        <p:nvSpPr>
          <p:cNvPr id="18" name="Блок-схема: магнитный диск 17"/>
          <p:cNvSpPr/>
          <p:nvPr/>
        </p:nvSpPr>
        <p:spPr>
          <a:xfrm>
            <a:off x="7796894" y="2653557"/>
            <a:ext cx="1099457" cy="2939795"/>
          </a:xfrm>
          <a:prstGeom prst="flowChartMagneticDisk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dirty="0" smtClean="0">
                <a:solidFill>
                  <a:schemeClr val="tx1"/>
                </a:solidFill>
              </a:rPr>
              <a:t>48130,1</a:t>
            </a:r>
            <a:endParaRPr lang="uk-UA" sz="1600" dirty="0">
              <a:solidFill>
                <a:schemeClr val="tx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116286" y="6200009"/>
            <a:ext cx="90601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2021 РІК</a:t>
            </a:r>
            <a:endParaRPr lang="uk-UA" dirty="0"/>
          </a:p>
        </p:txBody>
      </p:sp>
      <p:sp>
        <p:nvSpPr>
          <p:cNvPr id="20" name="TextBox 19"/>
          <p:cNvSpPr txBox="1"/>
          <p:nvPr/>
        </p:nvSpPr>
        <p:spPr>
          <a:xfrm>
            <a:off x="6335486" y="6200010"/>
            <a:ext cx="11756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2023 РІК</a:t>
            </a:r>
            <a:endParaRPr lang="uk-UA" dirty="0"/>
          </a:p>
        </p:txBody>
      </p:sp>
      <p:sp>
        <p:nvSpPr>
          <p:cNvPr id="21" name="TextBox 20"/>
          <p:cNvSpPr txBox="1"/>
          <p:nvPr/>
        </p:nvSpPr>
        <p:spPr>
          <a:xfrm>
            <a:off x="7848601" y="5993511"/>
            <a:ext cx="12083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2024 РІК</a:t>
            </a:r>
            <a:endParaRPr lang="uk-UA" dirty="0"/>
          </a:p>
        </p:txBody>
      </p:sp>
      <p:sp>
        <p:nvSpPr>
          <p:cNvPr id="22" name="Выгнутая вверх стрелка 21"/>
          <p:cNvSpPr/>
          <p:nvPr/>
        </p:nvSpPr>
        <p:spPr>
          <a:xfrm>
            <a:off x="6583134" y="3245900"/>
            <a:ext cx="2071009" cy="749158"/>
          </a:xfrm>
          <a:prstGeom prst="curvedDownArrow">
            <a:avLst>
              <a:gd name="adj1" fmla="val 25000"/>
              <a:gd name="adj2" fmla="val 50000"/>
              <a:gd name="adj3" fmla="val 81950"/>
            </a:avLst>
          </a:prstGeom>
          <a:solidFill>
            <a:srgbClr val="00D4E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097486" y="3620479"/>
            <a:ext cx="191110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600" dirty="0" smtClean="0"/>
              <a:t>+21309,0 (+79,4</a:t>
            </a:r>
            <a:r>
              <a:rPr lang="uk-UA" dirty="0" smtClean="0"/>
              <a:t>%)</a:t>
            </a:r>
            <a:endParaRPr lang="uk-UA" dirty="0"/>
          </a:p>
        </p:txBody>
      </p:sp>
      <p:sp>
        <p:nvSpPr>
          <p:cNvPr id="24" name="Выгнутая вверх стрелка 23"/>
          <p:cNvSpPr/>
          <p:nvPr/>
        </p:nvSpPr>
        <p:spPr>
          <a:xfrm>
            <a:off x="5087493" y="2244017"/>
            <a:ext cx="3808858" cy="1010811"/>
          </a:xfrm>
          <a:prstGeom prst="curvedDownArrow">
            <a:avLst>
              <a:gd name="adj1" fmla="val 25000"/>
              <a:gd name="adj2" fmla="val 50000"/>
              <a:gd name="adj3" fmla="val 68860"/>
            </a:avLst>
          </a:prstGeom>
          <a:solidFill>
            <a:schemeClr val="bg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565104" y="2607457"/>
            <a:ext cx="20535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600" dirty="0" smtClean="0"/>
              <a:t>+42448,4(+747,1%)</a:t>
            </a:r>
            <a:endParaRPr lang="uk-UA" sz="1600" dirty="0"/>
          </a:p>
        </p:txBody>
      </p:sp>
    </p:spTree>
    <p:extLst>
      <p:ext uri="{BB962C8B-B14F-4D97-AF65-F5344CB8AC3E}">
        <p14:creationId xmlns:p14="http://schemas.microsoft.com/office/powerpoint/2010/main" val="747444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Rectangle 5"/>
          <p:cNvSpPr>
            <a:spLocks noChangeArrowheads="1"/>
          </p:cNvSpPr>
          <p:nvPr/>
        </p:nvSpPr>
        <p:spPr bwMode="auto">
          <a:xfrm>
            <a:off x="4430713" y="3275013"/>
            <a:ext cx="28416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1" hangingPunct="1"/>
            <a:r>
              <a:rPr lang="ru-RU" altLang="ru-RU"/>
              <a:t>  </a:t>
            </a:r>
          </a:p>
        </p:txBody>
      </p:sp>
      <p:sp>
        <p:nvSpPr>
          <p:cNvPr id="6" name="Заголовок 5"/>
          <p:cNvSpPr txBox="1">
            <a:spLocks/>
          </p:cNvSpPr>
          <p:nvPr/>
        </p:nvSpPr>
        <p:spPr>
          <a:xfrm>
            <a:off x="914400" y="255126"/>
            <a:ext cx="8229600" cy="775388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  <a:tabLst/>
              <a:defRPr/>
            </a:pPr>
            <a:r>
              <a:rPr kumimoji="0" lang="ru-RU" sz="2400" b="1" i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Arial"/>
                <a:cs typeface="Times New Roman" pitchFamily="18" charset="0"/>
                <a:sym typeface="Arial" charset="0"/>
              </a:rPr>
              <a:t>Структура</a:t>
            </a:r>
            <a:r>
              <a:rPr kumimoji="0" lang="ru-RU" sz="1600" b="1" i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Arial"/>
                <a:cs typeface="Times New Roman" pitchFamily="18" charset="0"/>
                <a:sym typeface="Arial" charset="0"/>
              </a:rPr>
              <a:t> </a:t>
            </a:r>
            <a:r>
              <a:rPr kumimoji="0" lang="ru-RU" sz="2400" b="1" i="1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Arial"/>
                <a:cs typeface="Times New Roman" pitchFamily="18" charset="0"/>
                <a:sym typeface="Arial" charset="0"/>
              </a:rPr>
              <a:t>доходів</a:t>
            </a:r>
            <a:r>
              <a:rPr kumimoji="0" lang="ru-RU" sz="2400" b="1" i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Arial"/>
                <a:cs typeface="Times New Roman" pitchFamily="18" charset="0"/>
                <a:sym typeface="Arial" charset="0"/>
              </a:rPr>
              <a:t>  бюджету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  <a:tabLst/>
              <a:defRPr/>
            </a:pPr>
            <a:r>
              <a:rPr lang="ru-RU" sz="2400" b="1" i="1" kern="0" dirty="0" smtClean="0">
                <a:solidFill>
                  <a:schemeClr val="tx1"/>
                </a:solidFill>
                <a:latin typeface="Times New Roman" pitchFamily="18" charset="0"/>
                <a:ea typeface="Arial"/>
                <a:cs typeface="Times New Roman" pitchFamily="18" charset="0"/>
              </a:rPr>
              <a:t>Новгород-</a:t>
            </a:r>
            <a:r>
              <a:rPr lang="ru-RU" sz="2400" b="1" i="1" kern="0" dirty="0" err="1" smtClean="0">
                <a:solidFill>
                  <a:schemeClr val="tx1"/>
                </a:solidFill>
                <a:latin typeface="Times New Roman" pitchFamily="18" charset="0"/>
                <a:ea typeface="Arial"/>
                <a:cs typeface="Times New Roman" pitchFamily="18" charset="0"/>
              </a:rPr>
              <a:t>Сіверської</a:t>
            </a:r>
            <a:r>
              <a:rPr lang="ru-RU" sz="2400" b="1" i="1" kern="0" dirty="0" smtClean="0">
                <a:solidFill>
                  <a:schemeClr val="tx1"/>
                </a:solidFill>
                <a:latin typeface="Times New Roman" pitchFamily="18" charset="0"/>
                <a:ea typeface="Arial"/>
                <a:cs typeface="Times New Roman" pitchFamily="18" charset="0"/>
              </a:rPr>
              <a:t> </a:t>
            </a:r>
            <a:r>
              <a:rPr kumimoji="0" lang="ru-RU" sz="2400" b="1" i="1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Arial"/>
                <a:cs typeface="Times New Roman" pitchFamily="18" charset="0"/>
                <a:sym typeface="Arial" charset="0"/>
              </a:rPr>
              <a:t>міської</a:t>
            </a:r>
            <a:r>
              <a:rPr kumimoji="0" lang="ru-RU" sz="2400" b="1" i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Arial"/>
                <a:cs typeface="Times New Roman" pitchFamily="18" charset="0"/>
                <a:sym typeface="Arial" charset="0"/>
              </a:rPr>
              <a:t> </a:t>
            </a:r>
            <a:r>
              <a:rPr kumimoji="0" lang="ru-RU" sz="2400" b="1" i="1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Arial"/>
                <a:cs typeface="Times New Roman" pitchFamily="18" charset="0"/>
                <a:sym typeface="Arial" charset="0"/>
              </a:rPr>
              <a:t>територіальної</a:t>
            </a:r>
            <a:r>
              <a:rPr kumimoji="0" lang="ru-RU" sz="2400" b="1" i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Arial"/>
                <a:cs typeface="Times New Roman" pitchFamily="18" charset="0"/>
                <a:sym typeface="Arial" charset="0"/>
              </a:rPr>
              <a:t> </a:t>
            </a:r>
            <a:r>
              <a:rPr kumimoji="0" lang="ru-RU" sz="2400" b="1" i="1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Arial"/>
                <a:cs typeface="Times New Roman" pitchFamily="18" charset="0"/>
                <a:sym typeface="Arial" charset="0"/>
              </a:rPr>
              <a:t>громади</a:t>
            </a:r>
            <a:r>
              <a:rPr kumimoji="0" lang="ru-RU" sz="2400" b="1" i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Arial"/>
                <a:cs typeface="Times New Roman" pitchFamily="18" charset="0"/>
                <a:sym typeface="Arial" charset="0"/>
              </a:rPr>
              <a:t> за 2024 </a:t>
            </a:r>
            <a:r>
              <a:rPr kumimoji="0" lang="ru-RU" sz="24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Arial"/>
                <a:cs typeface="Times New Roman" pitchFamily="18" charset="0"/>
                <a:sym typeface="Arial" charset="0"/>
              </a:rPr>
              <a:t>рік</a:t>
            </a:r>
            <a:endParaRPr kumimoji="0" lang="ru-RU" sz="2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Arial"/>
              <a:cs typeface="Times New Roman" pitchFamily="18" charset="0"/>
              <a:sym typeface="Arial" charset="0"/>
            </a:endParaRPr>
          </a:p>
        </p:txBody>
      </p:sp>
      <p:graphicFrame>
        <p:nvGraphicFramePr>
          <p:cNvPr id="10" name="Диаграмм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7799760"/>
              </p:ext>
            </p:extLst>
          </p:nvPr>
        </p:nvGraphicFramePr>
        <p:xfrm>
          <a:off x="142875" y="759479"/>
          <a:ext cx="9144000" cy="59668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sz="2400" b="1" i="1" dirty="0" smtClean="0">
                <a:solidFill>
                  <a:srgbClr val="002060"/>
                </a:solidFill>
                <a:latin typeface="Arial Narrow" pitchFamily="34" charset="0"/>
              </a:rPr>
              <a:t>НАДХОДЖЕННЯ ЗАГАЛЬНОГО ФОНДУ БЮДЖЕТУ  НОВГОРОД-СІВЕРСЬКОЇ МТГ ЗА 2024 РІК</a:t>
            </a:r>
            <a:endParaRPr lang="uk-UA" sz="2400" b="1" i="1" dirty="0">
              <a:solidFill>
                <a:srgbClr val="002060"/>
              </a:solidFill>
              <a:latin typeface="Arial Narrow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66128" y="1493090"/>
            <a:ext cx="8520600" cy="4555200"/>
          </a:xfrm>
        </p:spPr>
        <p:txBody>
          <a:bodyPr/>
          <a:lstStyle/>
          <a:p>
            <a:endParaRPr lang="uk-UA" dirty="0"/>
          </a:p>
        </p:txBody>
      </p:sp>
      <p:graphicFrame>
        <p:nvGraphicFramePr>
          <p:cNvPr id="4" name="Объект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78080110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17914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7000">
              <a:srgbClr val="C2F5FA"/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2400" b="1" dirty="0" smtClean="0"/>
              <a:t>ВИКОНАННЯ ПЛАНОВИХ ПОКАЗНИКІВ ЗААГЛЬНОГО ФОНДУ БЮДЖЕТУ 2024 РІК</a:t>
            </a:r>
            <a:endParaRPr lang="uk-UA" sz="2400" b="1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15915183"/>
              </p:ext>
            </p:extLst>
          </p:nvPr>
        </p:nvGraphicFramePr>
        <p:xfrm>
          <a:off x="685800" y="1275471"/>
          <a:ext cx="8316686" cy="4530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6"/>
          <p:cNvSpPr txBox="1"/>
          <p:nvPr/>
        </p:nvSpPr>
        <p:spPr>
          <a:xfrm flipH="1">
            <a:off x="8131628" y="4357309"/>
            <a:ext cx="957942" cy="307777"/>
          </a:xfrm>
          <a:prstGeom prst="rect">
            <a:avLst/>
          </a:prstGeom>
          <a:solidFill>
            <a:schemeClr val="accent3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dirty="0" smtClean="0">
                <a:solidFill>
                  <a:schemeClr val="tx1"/>
                </a:solidFill>
              </a:rPr>
              <a:t>83581,4</a:t>
            </a:r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506686" y="4449535"/>
            <a:ext cx="914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>
                <a:solidFill>
                  <a:schemeClr val="tx1"/>
                </a:solidFill>
              </a:rPr>
              <a:t>73823,5</a:t>
            </a:r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680857" y="3540834"/>
            <a:ext cx="11429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19520,7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351409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0349" y="355661"/>
            <a:ext cx="8229600" cy="1143000"/>
          </a:xfrm>
        </p:spPr>
        <p:txBody>
          <a:bodyPr/>
          <a:lstStyle/>
          <a:p>
            <a:pPr algn="ctr"/>
            <a:r>
              <a:rPr lang="uk-UA" sz="2000" b="1" i="1" dirty="0" smtClean="0">
                <a:latin typeface="Arial Narrow" pitchFamily="34" charset="0"/>
              </a:rPr>
              <a:t>СТРУКТУРА СПЕЦІАЛЬНОГО ФОНДУ БЮДЖЕТУ НОВГОРОД-СІВЕРСЬКОЇ МТГ ЗА 2024 РІК</a:t>
            </a:r>
            <a:endParaRPr lang="uk-UA" sz="2000" b="1" i="1" dirty="0">
              <a:latin typeface="Arial Narrow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54847282"/>
              </p:ext>
            </p:extLst>
          </p:nvPr>
        </p:nvGraphicFramePr>
        <p:xfrm>
          <a:off x="422476" y="1565476"/>
          <a:ext cx="8229600" cy="4530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296264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7000">
              <a:srgbClr val="C2F5FA"/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ru-RU" sz="2400" b="1" i="1" dirty="0">
                <a:latin typeface="Arial Narrow" pitchFamily="34" charset="0"/>
              </a:rPr>
              <a:t>Доходи спеціального фонду Новгород-Сіверської міської територіальної громади за </a:t>
            </a:r>
            <a:r>
              <a:rPr lang="uk-UA" altLang="ru-RU" sz="2400" b="1" i="1" dirty="0" smtClean="0">
                <a:latin typeface="Arial Narrow" pitchFamily="34" charset="0"/>
              </a:rPr>
              <a:t>  </a:t>
            </a:r>
            <a:r>
              <a:rPr lang="uk-UA" altLang="ru-RU" sz="2400" b="1" i="1" dirty="0">
                <a:latin typeface="Arial Narrow" pitchFamily="34" charset="0"/>
              </a:rPr>
              <a:t>2024 </a:t>
            </a:r>
            <a:r>
              <a:rPr lang="uk-UA" altLang="ru-RU" sz="2400" b="1" i="1" dirty="0" smtClean="0">
                <a:latin typeface="Arial Narrow" pitchFamily="34" charset="0"/>
              </a:rPr>
              <a:t>рік</a:t>
            </a:r>
            <a:endParaRPr lang="uk-UA" sz="2400" b="1" i="1" dirty="0">
              <a:latin typeface="Arial Narrow" pitchFamily="34" charset="0"/>
            </a:endParaRPr>
          </a:p>
        </p:txBody>
      </p:sp>
      <p:pic>
        <p:nvPicPr>
          <p:cNvPr id="5" name="Picture 2" descr="За 7 місяців 2019 року власні доходи місцевих бюджетів області склали 2,2  млрд.грн. - Чернівецька обласна державна адміністрація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857" y="1164772"/>
            <a:ext cx="3320143" cy="2862943"/>
          </a:xfrm>
          <a:prstGeom prst="rect">
            <a:avLst/>
          </a:prstGeom>
          <a:noFill/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 descr="Як правильно розрахувати доходи, щоб отримати субсидію в 2017 році? |  Market.korupciy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0801" y="4722124"/>
            <a:ext cx="3124200" cy="2135876"/>
          </a:xfrm>
          <a:prstGeom prst="rect">
            <a:avLst/>
          </a:prstGeom>
          <a:noFill/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Скругленный прямоугольник 6"/>
          <p:cNvSpPr/>
          <p:nvPr/>
        </p:nvSpPr>
        <p:spPr>
          <a:xfrm>
            <a:off x="3494313" y="1589314"/>
            <a:ext cx="3026229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dirty="0" smtClean="0">
                <a:solidFill>
                  <a:schemeClr val="accent5">
                    <a:lumMod val="50000"/>
                  </a:schemeClr>
                </a:solidFill>
              </a:rPr>
              <a:t>ДОХОДИ СПЕЦІАЛЬНОГО ФОНДУ  48130,1 ТИС. ГРН</a:t>
            </a:r>
            <a:endParaRPr lang="uk-UA" sz="16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1034142" y="3918857"/>
            <a:ext cx="2460171" cy="914400"/>
          </a:xfrm>
          <a:prstGeom prst="ellipse">
            <a:avLst/>
          </a:prstGeom>
          <a:solidFill>
            <a:srgbClr val="C2F5F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dirty="0" smtClean="0">
                <a:solidFill>
                  <a:schemeClr val="accent5">
                    <a:lumMod val="50000"/>
                  </a:schemeClr>
                </a:solidFill>
              </a:rPr>
              <a:t>ЕКОЛОГІЧНИЙ ПОДАТОК   71,9 ТИС. ГРН</a:t>
            </a:r>
            <a:endParaRPr lang="uk-UA" sz="16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631371" y="5563738"/>
            <a:ext cx="4376055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dirty="0" smtClean="0">
                <a:solidFill>
                  <a:schemeClr val="accent5">
                    <a:lumMod val="50000"/>
                  </a:schemeClr>
                </a:solidFill>
              </a:rPr>
              <a:t>ВЛАСНІ НАДХОДЖЕННЯ БЮДЖЕТНИХ УСТАНОВ  42692,4 ТИЧ. ГРН</a:t>
            </a:r>
            <a:endParaRPr lang="uk-UA" sz="16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5529943" y="2786743"/>
            <a:ext cx="3352799" cy="91440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dirty="0" smtClean="0">
                <a:solidFill>
                  <a:schemeClr val="accent5">
                    <a:lumMod val="50000"/>
                  </a:schemeClr>
                </a:solidFill>
              </a:rPr>
              <a:t>ОФІЦІЙНІ ТРАНСФЕРТИ 4951,1 ТИС. ГРН</a:t>
            </a:r>
            <a:endParaRPr lang="uk-UA" sz="16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4604657" y="3918857"/>
            <a:ext cx="4420344" cy="1012372"/>
          </a:xfrm>
          <a:prstGeom prst="ellipse">
            <a:avLst/>
          </a:prstGeom>
          <a:solidFill>
            <a:srgbClr val="CC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b="1" dirty="0" smtClean="0">
                <a:solidFill>
                  <a:schemeClr val="accent5">
                    <a:lumMod val="50000"/>
                  </a:schemeClr>
                </a:solidFill>
              </a:rPr>
              <a:t>ГРОШОВІ СТЯГНЕННЯИ ЗА ШКОДУ, ЗАПОДІЯНУ ПОРУШЕННЯМ  ЗАКОНОДАВСТА ПРО ОХОРОНУ НАВКОЛИШНЬОГО ПРИРОДНОГО СЕРЕДОВИЩА </a:t>
            </a:r>
            <a:r>
              <a:rPr lang="uk-UA" sz="1600" dirty="0" smtClean="0">
                <a:solidFill>
                  <a:schemeClr val="accent5">
                    <a:lumMod val="50000"/>
                  </a:schemeClr>
                </a:solidFill>
              </a:rPr>
              <a:t>414,7 ТИС. ГРН</a:t>
            </a:r>
            <a:endParaRPr lang="uk-UA" sz="1600" dirty="0">
              <a:solidFill>
                <a:schemeClr val="accent5">
                  <a:lumMod val="50000"/>
                </a:schemeClr>
              </a:solidFill>
            </a:endParaRPr>
          </a:p>
        </p:txBody>
      </p:sp>
      <p:cxnSp>
        <p:nvCxnSpPr>
          <p:cNvPr id="13" name="Прямая со стрелкой 12"/>
          <p:cNvCxnSpPr/>
          <p:nvPr/>
        </p:nvCxnSpPr>
        <p:spPr>
          <a:xfrm flipH="1">
            <a:off x="2264228" y="2503713"/>
            <a:ext cx="2743200" cy="141514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>
            <a:stCxn id="7" idx="2"/>
          </p:cNvCxnSpPr>
          <p:nvPr/>
        </p:nvCxnSpPr>
        <p:spPr>
          <a:xfrm>
            <a:off x="5007428" y="2503714"/>
            <a:ext cx="893373" cy="391886"/>
          </a:xfrm>
          <a:prstGeom prst="straightConnector1">
            <a:avLst/>
          </a:prstGeom>
          <a:ln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>
            <a:stCxn id="7" idx="2"/>
          </p:cNvCxnSpPr>
          <p:nvPr/>
        </p:nvCxnSpPr>
        <p:spPr>
          <a:xfrm>
            <a:off x="5007428" y="2503714"/>
            <a:ext cx="642258" cy="1415143"/>
          </a:xfrm>
          <a:prstGeom prst="straightConnector1">
            <a:avLst/>
          </a:prstGeom>
          <a:ln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>
            <a:stCxn id="7" idx="2"/>
          </p:cNvCxnSpPr>
          <p:nvPr/>
        </p:nvCxnSpPr>
        <p:spPr>
          <a:xfrm flipH="1">
            <a:off x="3145971" y="2503714"/>
            <a:ext cx="1861457" cy="3060024"/>
          </a:xfrm>
          <a:prstGeom prst="straightConnector1">
            <a:avLst/>
          </a:prstGeom>
          <a:ln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388733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1622" y="3833410"/>
            <a:ext cx="2296403" cy="1371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0" name="Picture 1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50" y="1134206"/>
            <a:ext cx="2016266" cy="13441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3375" y="305684"/>
            <a:ext cx="2250625" cy="1679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Уряд пропонує збільшити видатки бюджету більш як на ₴500 мільярдів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8786" y="1625869"/>
            <a:ext cx="3534698" cy="2019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1700" y="593366"/>
            <a:ext cx="8586494" cy="1068285"/>
          </a:xfrm>
        </p:spPr>
        <p:txBody>
          <a:bodyPr/>
          <a:lstStyle/>
          <a:p>
            <a:pPr algn="ctr"/>
            <a:r>
              <a:rPr lang="uk-UA" sz="4000" b="1" dirty="0" smtClean="0">
                <a:solidFill>
                  <a:srgbClr val="800000"/>
                </a:solidFill>
                <a:latin typeface="Monotype Corsiva" pitchFamily="66" charset="0"/>
              </a:rPr>
              <a:t>Видатки бюджету Новгород-Сіверської міської територіальної громади за 2024 рік</a:t>
            </a:r>
            <a:endParaRPr lang="ru-RU" sz="4000" b="1" dirty="0">
              <a:solidFill>
                <a:srgbClr val="800000"/>
              </a:solidFill>
              <a:latin typeface="Monotype Corsiva" pitchFamily="66" charset="0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8580" y="5180394"/>
            <a:ext cx="1222982" cy="16272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8786" y="3808281"/>
            <a:ext cx="3686175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04" y="4232397"/>
            <a:ext cx="2327652" cy="1234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1596" y="5309419"/>
            <a:ext cx="2370261" cy="13961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04" y="2570154"/>
            <a:ext cx="2291240" cy="15247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Штриховая стрелка вправо 4"/>
          <p:cNvSpPr/>
          <p:nvPr/>
        </p:nvSpPr>
        <p:spPr>
          <a:xfrm rot="1971759">
            <a:off x="6148164" y="3607689"/>
            <a:ext cx="657271" cy="515340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Штриховая стрелка вправо 5"/>
          <p:cNvSpPr/>
          <p:nvPr/>
        </p:nvSpPr>
        <p:spPr>
          <a:xfrm rot="10800000">
            <a:off x="2350371" y="1927123"/>
            <a:ext cx="319547" cy="407269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Штриховая стрелка вправо 6"/>
          <p:cNvSpPr/>
          <p:nvPr/>
        </p:nvSpPr>
        <p:spPr>
          <a:xfrm rot="9905743">
            <a:off x="2256144" y="2772615"/>
            <a:ext cx="580822" cy="368024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Штриховая стрелка вправо 7"/>
          <p:cNvSpPr/>
          <p:nvPr/>
        </p:nvSpPr>
        <p:spPr>
          <a:xfrm rot="5400000">
            <a:off x="4238451" y="3436084"/>
            <a:ext cx="529078" cy="480183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1623" y="1984997"/>
            <a:ext cx="2443887" cy="16911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555" y="5309419"/>
            <a:ext cx="1936955" cy="15156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196" y="5570720"/>
            <a:ext cx="2141174" cy="1134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Штриховая стрелка вправо 3"/>
          <p:cNvSpPr/>
          <p:nvPr/>
        </p:nvSpPr>
        <p:spPr>
          <a:xfrm>
            <a:off x="6356093" y="2497395"/>
            <a:ext cx="363688" cy="403122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Штриховая стрелка вправо 9"/>
          <p:cNvSpPr/>
          <p:nvPr/>
        </p:nvSpPr>
        <p:spPr>
          <a:xfrm rot="8017204">
            <a:off x="2412136" y="3609718"/>
            <a:ext cx="763505" cy="504819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2620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" y="0"/>
            <a:ext cx="9143114" cy="69415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286000" y="3167390"/>
            <a:ext cx="4572000" cy="141577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  <a:p>
            <a:r>
              <a:rPr lang="ru-RU" sz="7200" b="1" dirty="0"/>
              <a:t>ВИДАТКИ</a:t>
            </a:r>
            <a:endParaRPr lang="ru-RU" sz="7200" dirty="0"/>
          </a:p>
        </p:txBody>
      </p:sp>
    </p:spTree>
    <p:extLst>
      <p:ext uri="{BB962C8B-B14F-4D97-AF65-F5344CB8AC3E}">
        <p14:creationId xmlns:p14="http://schemas.microsoft.com/office/powerpoint/2010/main" val="26730401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Диаграмм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8025840"/>
              </p:ext>
            </p:extLst>
          </p:nvPr>
        </p:nvGraphicFramePr>
        <p:xfrm>
          <a:off x="189480" y="369888"/>
          <a:ext cx="8766628" cy="62629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3357035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5"/>
          <p:cNvSpPr txBox="1">
            <a:spLocks/>
          </p:cNvSpPr>
          <p:nvPr/>
        </p:nvSpPr>
        <p:spPr bwMode="auto">
          <a:xfrm>
            <a:off x="1095433" y="120763"/>
            <a:ext cx="7865390" cy="753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i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 i="1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 i="1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 i="1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 i="1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 i="1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 i="1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 i="1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 i="1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1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</a:rPr>
              <a:t>Структура </a:t>
            </a:r>
            <a:r>
              <a:rPr kumimoji="0" lang="ru-RU" altLang="ru-RU" sz="2000" b="1" i="1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</a:rPr>
              <a:t>видатків</a:t>
            </a:r>
            <a:r>
              <a:rPr kumimoji="0" lang="ru-RU" altLang="ru-RU" sz="2000" b="1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</a:rPr>
              <a:t> </a:t>
            </a:r>
            <a:r>
              <a:rPr kumimoji="0" lang="ru-RU" altLang="ru-RU" sz="2000" b="1" i="1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</a:rPr>
              <a:t>загального</a:t>
            </a:r>
            <a:r>
              <a:rPr kumimoji="0" lang="ru-RU" altLang="ru-RU" sz="2000" b="1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</a:rPr>
              <a:t> фонду бюджету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uk-UA" altLang="ru-RU" sz="2000" b="1" kern="0" dirty="0" smtClean="0">
                <a:solidFill>
                  <a:srgbClr val="000000"/>
                </a:solidFill>
                <a:latin typeface="Times New Roman"/>
              </a:rPr>
              <a:t>Новгород-Сіверської  МТГ </a:t>
            </a:r>
            <a:r>
              <a:rPr kumimoji="0" lang="ru-RU" altLang="ru-RU" sz="2000" b="1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</a:rPr>
              <a:t>за 2024 </a:t>
            </a:r>
            <a:r>
              <a:rPr kumimoji="0" lang="ru-RU" altLang="ru-RU" sz="2000" b="1" i="1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</a:rPr>
              <a:t>рік</a:t>
            </a:r>
            <a:endParaRPr kumimoji="0" lang="ru-RU" altLang="ru-RU" sz="2000" b="1" i="1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600" b="1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  <a:t> (у </a:t>
            </a:r>
            <a:r>
              <a:rPr kumimoji="0" lang="ru-RU" altLang="ru-RU" sz="1600" b="1" i="1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  <a:t>розрізі</a:t>
            </a:r>
            <a:r>
              <a:rPr kumimoji="0" lang="ru-RU" altLang="ru-RU" sz="1600" b="1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  <a:t> </a:t>
            </a:r>
            <a:r>
              <a:rPr kumimoji="0" lang="ru-RU" altLang="ru-RU" sz="1600" b="1" i="1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  <a:t>галузей</a:t>
            </a:r>
            <a:r>
              <a:rPr kumimoji="0" lang="ru-RU" altLang="ru-RU" sz="1600" b="1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  <a:t>)</a:t>
            </a:r>
          </a:p>
        </p:txBody>
      </p:sp>
      <p:graphicFrame>
        <p:nvGraphicFramePr>
          <p:cNvPr id="11" name="Диаграмм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1902902"/>
              </p:ext>
            </p:extLst>
          </p:nvPr>
        </p:nvGraphicFramePr>
        <p:xfrm>
          <a:off x="304801" y="870857"/>
          <a:ext cx="8548914" cy="57186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Диаграмм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33519"/>
              </p:ext>
            </p:extLst>
          </p:nvPr>
        </p:nvGraphicFramePr>
        <p:xfrm>
          <a:off x="77667" y="462116"/>
          <a:ext cx="8832177" cy="61952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7" name="Rectangle 127"/>
          <p:cNvSpPr>
            <a:spLocks noGrp="1" noChangeArrowheads="1"/>
          </p:cNvSpPr>
          <p:nvPr>
            <p:ph type="title"/>
          </p:nvPr>
        </p:nvSpPr>
        <p:spPr>
          <a:xfrm>
            <a:off x="3886200" y="304800"/>
            <a:ext cx="5105400" cy="1096963"/>
          </a:xfrm>
        </p:spPr>
        <p:txBody>
          <a:bodyPr/>
          <a:lstStyle/>
          <a:p>
            <a:pPr algn="ctr" eaLnBrk="1" hangingPunct="1">
              <a:defRPr/>
            </a:pPr>
            <a:r>
              <a:rPr lang="uk-UA" sz="3000" b="1" u="sng" dirty="0" smtClean="0">
                <a:solidFill>
                  <a:schemeClr val="fol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По галузі «Державне управління»</a:t>
            </a:r>
            <a:endParaRPr lang="ru-RU" sz="3000" b="1" u="sng" dirty="0" smtClean="0">
              <a:solidFill>
                <a:schemeClr val="folHlin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Black" pitchFamily="34" charset="0"/>
            </a:endParaRPr>
          </a:p>
        </p:txBody>
      </p:sp>
      <p:sp>
        <p:nvSpPr>
          <p:cNvPr id="3075" name="Rectangle 128"/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600200"/>
            <a:ext cx="5181600" cy="5181600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uk-UA" sz="13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</p:txBody>
      </p:sp>
      <p:sp>
        <p:nvSpPr>
          <p:cNvPr id="3076" name="WordArt 130"/>
          <p:cNvSpPr>
            <a:spLocks noChangeArrowheads="1" noChangeShapeType="1" noTextEdit="1"/>
          </p:cNvSpPr>
          <p:nvPr/>
        </p:nvSpPr>
        <p:spPr bwMode="auto">
          <a:xfrm>
            <a:off x="475343" y="214086"/>
            <a:ext cx="3284538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1" hangingPunct="1"/>
            <a:r>
              <a:rPr lang="ru-RU" sz="3600" kern="1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ВИДАТКИ</a:t>
            </a:r>
          </a:p>
        </p:txBody>
      </p:sp>
      <p:sp>
        <p:nvSpPr>
          <p:cNvPr id="3077" name="WordArt 134"/>
          <p:cNvSpPr>
            <a:spLocks noChangeArrowheads="1" noChangeShapeType="1" noTextEdit="1"/>
          </p:cNvSpPr>
          <p:nvPr/>
        </p:nvSpPr>
        <p:spPr bwMode="auto">
          <a:xfrm>
            <a:off x="889726" y="844731"/>
            <a:ext cx="2209800" cy="604838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33333"/>
              </a:avLst>
            </a:prstTxWarp>
          </a:bodyPr>
          <a:lstStyle/>
          <a:p>
            <a:pPr algn="ctr" eaLnBrk="1" hangingPunct="1"/>
            <a:r>
              <a:rPr lang="ru-RU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Times New Roman"/>
                <a:cs typeface="Times New Roman"/>
              </a:rPr>
              <a:t>за 2024 </a:t>
            </a:r>
            <a:r>
              <a:rPr lang="ru-RU" sz="3600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Times New Roman"/>
                <a:cs typeface="Times New Roman"/>
              </a:rPr>
              <a:t>рік</a:t>
            </a:r>
            <a:endParaRPr lang="ru-RU" sz="3600" kern="10" dirty="0" smtClean="0">
              <a:ln w="9525">
                <a:solidFill>
                  <a:srgbClr val="000000"/>
                </a:solidFill>
                <a:round/>
                <a:headEnd/>
                <a:tailEnd/>
              </a:ln>
              <a:latin typeface="Times New Roman"/>
              <a:cs typeface="Times New Roman"/>
            </a:endParaRPr>
          </a:p>
        </p:txBody>
      </p:sp>
      <p:sp>
        <p:nvSpPr>
          <p:cNvPr id="3081" name="Rectangle 141"/>
          <p:cNvSpPr>
            <a:spLocks noChangeArrowheads="1"/>
          </p:cNvSpPr>
          <p:nvPr/>
        </p:nvSpPr>
        <p:spPr bwMode="auto">
          <a:xfrm>
            <a:off x="0" y="1524000"/>
            <a:ext cx="9144000" cy="76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1" hangingPunct="1"/>
            <a:endParaRPr lang="ru-RU" sz="180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6734" y="1716650"/>
            <a:ext cx="3136491" cy="2240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3" name="Схема 12"/>
          <p:cNvGraphicFramePr/>
          <p:nvPr>
            <p:extLst>
              <p:ext uri="{D42A27DB-BD31-4B8C-83A1-F6EECF244321}">
                <p14:modId xmlns:p14="http://schemas.microsoft.com/office/powerpoint/2010/main" val="570503481"/>
              </p:ext>
            </p:extLst>
          </p:nvPr>
        </p:nvGraphicFramePr>
        <p:xfrm>
          <a:off x="5860026" y="3957637"/>
          <a:ext cx="2880851" cy="26055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765095700"/>
              </p:ext>
            </p:extLst>
          </p:nvPr>
        </p:nvGraphicFramePr>
        <p:xfrm>
          <a:off x="367188" y="2104256"/>
          <a:ext cx="4991391" cy="42473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7" name="Rectangle 127"/>
          <p:cNvSpPr>
            <a:spLocks noGrp="1" noChangeArrowheads="1"/>
          </p:cNvSpPr>
          <p:nvPr>
            <p:ph type="title"/>
          </p:nvPr>
        </p:nvSpPr>
        <p:spPr>
          <a:xfrm>
            <a:off x="3886200" y="304800"/>
            <a:ext cx="5105400" cy="1096963"/>
          </a:xfrm>
        </p:spPr>
        <p:txBody>
          <a:bodyPr/>
          <a:lstStyle/>
          <a:p>
            <a:pPr algn="ctr" eaLnBrk="1" hangingPunct="1">
              <a:defRPr/>
            </a:pPr>
            <a:r>
              <a:rPr lang="uk-UA" sz="3000" b="1" u="sng" dirty="0" smtClean="0">
                <a:solidFill>
                  <a:schemeClr val="fol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По галузі «Освіта»</a:t>
            </a:r>
            <a:endParaRPr lang="ru-RU" sz="3000" b="1" u="sng" dirty="0" smtClean="0">
              <a:solidFill>
                <a:schemeClr val="folHlin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Black" pitchFamily="34" charset="0"/>
            </a:endParaRPr>
          </a:p>
        </p:txBody>
      </p:sp>
      <p:sp>
        <p:nvSpPr>
          <p:cNvPr id="3075" name="Rectangle 128"/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600200"/>
            <a:ext cx="5181600" cy="5181600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uk-UA" sz="13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</p:txBody>
      </p:sp>
      <p:sp>
        <p:nvSpPr>
          <p:cNvPr id="3076" name="WordArt 130"/>
          <p:cNvSpPr>
            <a:spLocks noChangeArrowheads="1" noChangeShapeType="1" noTextEdit="1"/>
          </p:cNvSpPr>
          <p:nvPr/>
        </p:nvSpPr>
        <p:spPr bwMode="auto">
          <a:xfrm>
            <a:off x="475343" y="214086"/>
            <a:ext cx="3284538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1" hangingPunct="1"/>
            <a:r>
              <a:rPr lang="ru-RU" sz="3600" kern="1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ВИДАТКИ</a:t>
            </a:r>
          </a:p>
        </p:txBody>
      </p:sp>
      <p:sp>
        <p:nvSpPr>
          <p:cNvPr id="3077" name="WordArt 134"/>
          <p:cNvSpPr>
            <a:spLocks noChangeArrowheads="1" noChangeShapeType="1" noTextEdit="1"/>
          </p:cNvSpPr>
          <p:nvPr/>
        </p:nvSpPr>
        <p:spPr bwMode="auto">
          <a:xfrm>
            <a:off x="889726" y="844731"/>
            <a:ext cx="2209800" cy="604838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33333"/>
              </a:avLst>
            </a:prstTxWarp>
          </a:bodyPr>
          <a:lstStyle/>
          <a:p>
            <a:pPr algn="ctr" eaLnBrk="1" hangingPunct="1"/>
            <a:r>
              <a:rPr lang="ru-RU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Times New Roman"/>
                <a:cs typeface="Times New Roman"/>
              </a:rPr>
              <a:t>за 2024 </a:t>
            </a:r>
            <a:r>
              <a:rPr lang="ru-RU" sz="3600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Times New Roman"/>
                <a:cs typeface="Times New Roman"/>
              </a:rPr>
              <a:t>рік</a:t>
            </a:r>
            <a:endParaRPr lang="ru-RU" sz="3600" kern="10" dirty="0" smtClean="0">
              <a:ln w="9525">
                <a:solidFill>
                  <a:srgbClr val="000000"/>
                </a:solidFill>
                <a:round/>
                <a:headEnd/>
                <a:tailEnd/>
              </a:ln>
              <a:latin typeface="Times New Roman"/>
              <a:cs typeface="Times New Roman"/>
            </a:endParaRPr>
          </a:p>
        </p:txBody>
      </p:sp>
      <p:sp>
        <p:nvSpPr>
          <p:cNvPr id="3081" name="Rectangle 141"/>
          <p:cNvSpPr>
            <a:spLocks noChangeArrowheads="1"/>
          </p:cNvSpPr>
          <p:nvPr/>
        </p:nvSpPr>
        <p:spPr bwMode="auto">
          <a:xfrm>
            <a:off x="0" y="1524000"/>
            <a:ext cx="9144000" cy="76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1" hangingPunct="1"/>
            <a:endParaRPr lang="ru-RU" sz="1800" smtClean="0"/>
          </a:p>
        </p:txBody>
      </p:sp>
      <p:pic>
        <p:nvPicPr>
          <p:cNvPr id="3084" name="Picture 156" descr="ПРО ПІДСУМКИ РОЗВИТКУ ГАЛУЗІ ОСВІТИ ДЯДЬКОВИЦЬКОЇ СІЛЬСЬКОЇ РАДИ  РІВНЕНСЬКОГО РАЙОНУ РІВНЕНСЬКОЇ ОЛАСТІ | Дядьковицька територіальна громад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48748" y="1905000"/>
            <a:ext cx="3642852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0426" y="4114800"/>
            <a:ext cx="3741174" cy="2571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310" y="1800225"/>
            <a:ext cx="4925961" cy="47283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118575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4"/>
          <p:cNvSpPr txBox="1">
            <a:spLocks/>
          </p:cNvSpPr>
          <p:nvPr/>
        </p:nvSpPr>
        <p:spPr bwMode="auto">
          <a:xfrm>
            <a:off x="2851297" y="1"/>
            <a:ext cx="3313113" cy="487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i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 i="1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 i="1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 i="1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 i="1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 i="1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 i="1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 i="1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 i="1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3000" b="1" i="1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  <a:t>Освіта</a:t>
            </a:r>
            <a:endParaRPr kumimoji="0" lang="ru-RU" altLang="ru-RU" sz="3000" b="1" i="1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j-ea"/>
              <a:cs typeface="+mj-cs"/>
            </a:endParaRPr>
          </a:p>
        </p:txBody>
      </p:sp>
      <p:sp>
        <p:nvSpPr>
          <p:cNvPr id="16" name="TextBox 30"/>
          <p:cNvSpPr txBox="1"/>
          <p:nvPr/>
        </p:nvSpPr>
        <p:spPr>
          <a:xfrm>
            <a:off x="11970880" y="6585011"/>
            <a:ext cx="184150" cy="265112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wrap="none" rtlCol="0" anchor="t">
            <a:spAutoFit/>
          </a:bodyPr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/>
          </a:p>
        </p:txBody>
      </p:sp>
      <p:sp>
        <p:nvSpPr>
          <p:cNvPr id="11" name="Скругленный прямоугольник 10"/>
          <p:cNvSpPr>
            <a:spLocks noChangeArrowheads="1"/>
          </p:cNvSpPr>
          <p:nvPr/>
        </p:nvSpPr>
        <p:spPr bwMode="auto">
          <a:xfrm>
            <a:off x="174171" y="626414"/>
            <a:ext cx="8789192" cy="722662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9AB5E4"/>
              </a:gs>
              <a:gs pos="50000">
                <a:srgbClr val="C2D1ED"/>
              </a:gs>
              <a:gs pos="100000">
                <a:srgbClr val="E1E8F5"/>
              </a:gs>
            </a:gsLst>
            <a:lin ang="5400000"/>
          </a:gradFill>
          <a:ln w="38100" algn="ctr">
            <a:solidFill>
              <a:srgbClr val="000000"/>
            </a:solidFill>
            <a:round/>
            <a:headEnd/>
            <a:tailEnd/>
          </a:ln>
          <a:effectLst>
            <a:outerShdw dist="50800" dir="5400000" algn="ctr" rotWithShape="0">
              <a:srgbClr val="EEECE1"/>
            </a:outerShdw>
          </a:effectLst>
        </p:spPr>
        <p:txBody>
          <a:bodyPr wrap="square" lIns="18288" tIns="0" rIns="0" bIns="0" anchor="ctr" upright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>
              <a:defRPr sz="1000"/>
            </a:pPr>
            <a:endParaRPr lang="ru-RU" sz="1800" b="1" dirty="0" smtClean="0">
              <a:latin typeface="Times New Roman"/>
              <a:cs typeface="Times New Roman"/>
            </a:endParaRPr>
          </a:p>
          <a:p>
            <a:pPr algn="ctr">
              <a:defRPr sz="1000"/>
            </a:pPr>
            <a:r>
              <a:rPr lang="ru-RU" sz="1600" b="1" dirty="0" smtClean="0">
                <a:latin typeface="Times New Roman"/>
                <a:cs typeface="Times New Roman"/>
              </a:rPr>
              <a:t>ВСЬОГО -  114 046,0 тис.грн,</a:t>
            </a:r>
          </a:p>
          <a:p>
            <a:pPr>
              <a:defRPr sz="1000"/>
            </a:pPr>
            <a:r>
              <a:rPr lang="ru-RU" sz="1600" b="1" dirty="0" smtClean="0">
                <a:latin typeface="Times New Roman"/>
                <a:cs typeface="Times New Roman"/>
              </a:rPr>
              <a:t>в  т.ч. на виконання </a:t>
            </a:r>
            <a:r>
              <a:rPr lang="ru-RU" sz="1600" b="1" dirty="0" err="1" smtClean="0">
                <a:latin typeface="Times New Roman"/>
                <a:cs typeface="Times New Roman"/>
              </a:rPr>
              <a:t>заходів</a:t>
            </a:r>
            <a:r>
              <a:rPr lang="ru-RU" sz="1600" b="1" dirty="0" smtClean="0">
                <a:latin typeface="Times New Roman"/>
                <a:cs typeface="Times New Roman"/>
              </a:rPr>
              <a:t> </a:t>
            </a:r>
            <a:r>
              <a:rPr lang="ru-RU" sz="1600" b="1" dirty="0" err="1" smtClean="0">
                <a:latin typeface="Times New Roman"/>
                <a:cs typeface="Times New Roman"/>
              </a:rPr>
              <a:t>Комплексної</a:t>
            </a:r>
            <a:r>
              <a:rPr lang="ru-RU" sz="1600" b="1" dirty="0" smtClean="0">
                <a:latin typeface="Times New Roman"/>
                <a:cs typeface="Times New Roman"/>
              </a:rPr>
              <a:t> </a:t>
            </a:r>
            <a:r>
              <a:rPr lang="ru-RU" sz="1600" b="1" dirty="0" err="1" smtClean="0">
                <a:latin typeface="Times New Roman"/>
                <a:cs typeface="Times New Roman"/>
              </a:rPr>
              <a:t>програми</a:t>
            </a:r>
            <a:r>
              <a:rPr lang="ru-RU" sz="1600" b="1" dirty="0" smtClean="0">
                <a:latin typeface="Times New Roman"/>
                <a:cs typeface="Times New Roman"/>
              </a:rPr>
              <a:t> </a:t>
            </a:r>
            <a:r>
              <a:rPr lang="ru-RU" sz="1600" b="1" dirty="0" err="1" smtClean="0">
                <a:latin typeface="Times New Roman"/>
                <a:cs typeface="Times New Roman"/>
              </a:rPr>
              <a:t>розвитку</a:t>
            </a:r>
            <a:r>
              <a:rPr lang="ru-RU" sz="1600" b="1" dirty="0" smtClean="0">
                <a:latin typeface="Times New Roman"/>
                <a:cs typeface="Times New Roman"/>
              </a:rPr>
              <a:t> </a:t>
            </a:r>
            <a:r>
              <a:rPr lang="ru-RU" sz="1600" b="1" dirty="0" err="1" smtClean="0">
                <a:latin typeface="Times New Roman"/>
                <a:cs typeface="Times New Roman"/>
              </a:rPr>
              <a:t>освіти</a:t>
            </a:r>
            <a:r>
              <a:rPr lang="ru-RU" sz="1600" b="1" dirty="0" smtClean="0">
                <a:latin typeface="Times New Roman"/>
                <a:cs typeface="Times New Roman"/>
              </a:rPr>
              <a:t> Новгород-</a:t>
            </a:r>
            <a:r>
              <a:rPr lang="ru-RU" sz="1600" b="1" dirty="0" err="1" smtClean="0">
                <a:latin typeface="Times New Roman"/>
                <a:cs typeface="Times New Roman"/>
              </a:rPr>
              <a:t>Сіверської</a:t>
            </a:r>
            <a:r>
              <a:rPr lang="ru-RU" sz="1600" b="1" dirty="0" smtClean="0">
                <a:latin typeface="Times New Roman"/>
                <a:cs typeface="Times New Roman"/>
              </a:rPr>
              <a:t> МТГ на 2022-2025 роки - 6 099,2 тис.грн</a:t>
            </a:r>
          </a:p>
          <a:p>
            <a:pPr algn="ctr" rtl="1">
              <a:defRPr sz="1000"/>
            </a:pPr>
            <a:endParaRPr lang="ru-RU" sz="2000" b="1" i="0" strike="noStrike" dirty="0"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sp>
        <p:nvSpPr>
          <p:cNvPr id="20" name="Блок-схема: знак завершения 19"/>
          <p:cNvSpPr/>
          <p:nvPr/>
        </p:nvSpPr>
        <p:spPr bwMode="auto">
          <a:xfrm>
            <a:off x="6632178" y="1576071"/>
            <a:ext cx="1639852" cy="282874"/>
          </a:xfrm>
          <a:prstGeom prst="flowChartTerminator">
            <a:avLst/>
          </a:prstGeom>
          <a:solidFill>
            <a:srgbClr val="FFFFCC"/>
          </a:solidFill>
          <a:ln w="44450" cap="flat" cmpd="tri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square" lIns="18288" tIns="0" rIns="0" bIns="0" rtlCol="0" anchor="ctr" upright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rtl="0">
              <a:defRPr sz="1000"/>
            </a:pPr>
            <a:r>
              <a:rPr lang="ru-RU" sz="1400" b="1" i="0" u="none" strike="noStrike" baseline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6 314,4</a:t>
            </a:r>
            <a:endParaRPr lang="ru-RU" sz="1400" b="1" i="0" u="none" strike="noStrike" baseline="0" dirty="0"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sp>
        <p:nvSpPr>
          <p:cNvPr id="25" name="TextBox 30"/>
          <p:cNvSpPr txBox="1"/>
          <p:nvPr/>
        </p:nvSpPr>
        <p:spPr>
          <a:xfrm>
            <a:off x="11696700" y="3695700"/>
            <a:ext cx="184731" cy="264560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wrap="none" rtlCol="0" anchor="t">
            <a:spAutoFit/>
          </a:bodyPr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/>
          </a:p>
        </p:txBody>
      </p:sp>
      <p:sp>
        <p:nvSpPr>
          <p:cNvPr id="26" name="Блок-схема: знак завершения 25"/>
          <p:cNvSpPr/>
          <p:nvPr/>
        </p:nvSpPr>
        <p:spPr bwMode="auto">
          <a:xfrm>
            <a:off x="6662058" y="1999622"/>
            <a:ext cx="1625338" cy="271305"/>
          </a:xfrm>
          <a:prstGeom prst="flowChartTerminator">
            <a:avLst/>
          </a:prstGeom>
          <a:solidFill>
            <a:srgbClr val="FFFFCC"/>
          </a:solidFill>
          <a:ln w="44450" cap="flat" cmpd="tri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square" lIns="18288" tIns="0" rIns="0" bIns="0" rtlCol="0" anchor="ctr" upright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rtl="0">
              <a:defRPr sz="1000"/>
            </a:pPr>
            <a:r>
              <a:rPr lang="ru-RU" sz="1600" b="1" i="0" u="none" strike="noStrike" baseline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91 136,5</a:t>
            </a:r>
            <a:endParaRPr lang="ru-RU" sz="1600" b="1" i="0" u="none" strike="noStrike" baseline="0" dirty="0"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6995885" y="1300084"/>
            <a:ext cx="107405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latin typeface="Times New Roman" panose="02020603050405020304" pitchFamily="18" charset="0"/>
              </a:rPr>
              <a:t> 2024 </a:t>
            </a:r>
            <a:r>
              <a:rPr lang="ru-RU" b="1" i="1" dirty="0" err="1" smtClean="0">
                <a:latin typeface="Times New Roman" panose="02020603050405020304" pitchFamily="18" charset="0"/>
              </a:rPr>
              <a:t>рік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2" name="Прямоугольник 31"/>
          <p:cNvSpPr/>
          <p:nvPr/>
        </p:nvSpPr>
        <p:spPr>
          <a:xfrm>
            <a:off x="8287395" y="1299071"/>
            <a:ext cx="85660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 smtClean="0">
                <a:latin typeface="Times New Roman" panose="02020603050405020304" pitchFamily="18" charset="0"/>
              </a:rPr>
              <a:t>тис.грн</a:t>
            </a:r>
            <a:endParaRPr lang="ru-RU" sz="1200" dirty="0"/>
          </a:p>
        </p:txBody>
      </p:sp>
      <p:sp>
        <p:nvSpPr>
          <p:cNvPr id="36" name="TextBox 30"/>
          <p:cNvSpPr txBox="1"/>
          <p:nvPr/>
        </p:nvSpPr>
        <p:spPr>
          <a:xfrm>
            <a:off x="11953875" y="3486150"/>
            <a:ext cx="184731" cy="264560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wrap="none" rtlCol="0" anchor="t">
            <a:spAutoFit/>
          </a:bodyPr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/>
          </a:p>
        </p:txBody>
      </p:sp>
      <p:sp>
        <p:nvSpPr>
          <p:cNvPr id="46" name="Блок-схема: знак завершения 45"/>
          <p:cNvSpPr/>
          <p:nvPr/>
        </p:nvSpPr>
        <p:spPr bwMode="auto">
          <a:xfrm>
            <a:off x="6655946" y="2401557"/>
            <a:ext cx="1631449" cy="221063"/>
          </a:xfrm>
          <a:prstGeom prst="flowChartTerminator">
            <a:avLst/>
          </a:prstGeom>
          <a:solidFill>
            <a:srgbClr val="FFFFCC"/>
          </a:solidFill>
          <a:ln w="44450" cap="flat" cmpd="tri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square" lIns="18288" tIns="0" rIns="0" bIns="0" rtlCol="0" anchor="ctr" upright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rtl="0">
              <a:defRPr sz="1000"/>
            </a:pPr>
            <a:r>
              <a:rPr lang="ru-RU" sz="1600" b="1" i="0" u="none" strike="noStrike" baseline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3 732,4</a:t>
            </a:r>
            <a:endParaRPr lang="ru-RU" sz="1600" b="1" i="0" u="none" strike="noStrike" baseline="0" dirty="0"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sp>
        <p:nvSpPr>
          <p:cNvPr id="47" name="Блок-схема: знак завершения 46"/>
          <p:cNvSpPr/>
          <p:nvPr/>
        </p:nvSpPr>
        <p:spPr bwMode="auto">
          <a:xfrm>
            <a:off x="6621394" y="4139921"/>
            <a:ext cx="1666001" cy="311499"/>
          </a:xfrm>
          <a:prstGeom prst="flowChartTerminator">
            <a:avLst/>
          </a:prstGeom>
          <a:solidFill>
            <a:srgbClr val="FFFFCC"/>
          </a:solidFill>
          <a:ln w="44450" cap="flat" cmpd="tri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square" lIns="18288" tIns="0" rIns="0" bIns="0" rtlCol="0" anchor="ctr" upright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rtl="0">
              <a:defRPr sz="1000"/>
            </a:pPr>
            <a:r>
              <a:rPr lang="ru-RU" sz="1600" b="1" i="0" u="none" strike="noStrike" baseline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1 314,9</a:t>
            </a:r>
            <a:endParaRPr lang="ru-RU" sz="1600" b="1" i="0" u="none" strike="noStrike" baseline="0" dirty="0"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sp>
        <p:nvSpPr>
          <p:cNvPr id="48" name="Блок-схема: знак завершения 47"/>
          <p:cNvSpPr/>
          <p:nvPr/>
        </p:nvSpPr>
        <p:spPr bwMode="auto">
          <a:xfrm>
            <a:off x="6638584" y="4541855"/>
            <a:ext cx="1659887" cy="341644"/>
          </a:xfrm>
          <a:prstGeom prst="flowChartTerminator">
            <a:avLst/>
          </a:prstGeom>
          <a:solidFill>
            <a:srgbClr val="FFFFCC"/>
          </a:solidFill>
          <a:ln w="44450" cap="flat" cmpd="tri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square" lIns="18288" tIns="0" rIns="0" bIns="0" rtlCol="0" anchor="ctr" upright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rtl="0">
              <a:defRPr sz="1000"/>
            </a:pPr>
            <a:r>
              <a:rPr lang="uk-UA" sz="1600" b="1" dirty="0" smtClean="0">
                <a:latin typeface="Times New Roman"/>
                <a:cs typeface="Times New Roman"/>
              </a:rPr>
              <a:t>208,7</a:t>
            </a:r>
            <a:endParaRPr lang="ru-RU" sz="1600" b="1" i="0" u="none" strike="noStrike" baseline="0" dirty="0"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sp>
        <p:nvSpPr>
          <p:cNvPr id="50" name="Блок-схема: знак завершения 49"/>
          <p:cNvSpPr/>
          <p:nvPr/>
        </p:nvSpPr>
        <p:spPr bwMode="auto">
          <a:xfrm>
            <a:off x="6616812" y="3827981"/>
            <a:ext cx="1681660" cy="234852"/>
          </a:xfrm>
          <a:prstGeom prst="flowChartTerminator">
            <a:avLst/>
          </a:prstGeom>
          <a:solidFill>
            <a:srgbClr val="FFFFCC"/>
          </a:solidFill>
          <a:ln w="44450" cap="flat" cmpd="tri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square" lIns="18288" tIns="0" rIns="0" bIns="0" rtlCol="0" anchor="ctr" upright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rtl="0">
              <a:defRPr sz="1000"/>
            </a:pPr>
            <a:r>
              <a:rPr lang="ru-RU" sz="1600" b="1" i="0" u="none" strike="noStrike" baseline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1 710,1</a:t>
            </a:r>
            <a:endParaRPr lang="ru-RU" sz="1600" b="1" i="0" u="none" strike="noStrike" baseline="0" dirty="0"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sp>
        <p:nvSpPr>
          <p:cNvPr id="51" name="Блок-схема: знак завершения 50"/>
          <p:cNvSpPr/>
          <p:nvPr/>
        </p:nvSpPr>
        <p:spPr bwMode="auto">
          <a:xfrm>
            <a:off x="6647543" y="3486150"/>
            <a:ext cx="1639852" cy="264560"/>
          </a:xfrm>
          <a:prstGeom prst="flowChartTerminator">
            <a:avLst/>
          </a:prstGeom>
          <a:solidFill>
            <a:srgbClr val="FFFFCC"/>
          </a:solidFill>
          <a:ln w="44450" cap="flat" cmpd="tri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square" lIns="18288" tIns="0" rIns="0" bIns="0" rtlCol="0" anchor="ctr" upright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rtl="0">
              <a:defRPr sz="1000"/>
            </a:pPr>
            <a:r>
              <a:rPr lang="uk-UA" sz="1600" b="1" dirty="0" smtClean="0">
                <a:latin typeface="Times New Roman"/>
                <a:cs typeface="Times New Roman"/>
              </a:rPr>
              <a:t>14,5</a:t>
            </a:r>
            <a:endParaRPr lang="ru-RU" sz="1600" b="1" i="0" u="none" strike="noStrike" baseline="0" dirty="0"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sp>
        <p:nvSpPr>
          <p:cNvPr id="52" name="Блок-схема: знак завершения 51"/>
          <p:cNvSpPr/>
          <p:nvPr/>
        </p:nvSpPr>
        <p:spPr bwMode="auto">
          <a:xfrm>
            <a:off x="6657974" y="3064747"/>
            <a:ext cx="1629422" cy="262672"/>
          </a:xfrm>
          <a:prstGeom prst="flowChartTerminator">
            <a:avLst/>
          </a:prstGeom>
          <a:solidFill>
            <a:srgbClr val="FFFFCC"/>
          </a:solidFill>
          <a:ln w="44450" cap="flat" cmpd="tri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square" lIns="18288" tIns="0" rIns="0" bIns="0" rtlCol="0" anchor="ctr" upright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rtl="0">
              <a:defRPr sz="1000"/>
            </a:pPr>
            <a:r>
              <a:rPr lang="uk-UA" sz="1600" b="1" dirty="0" smtClean="0">
                <a:latin typeface="Times New Roman"/>
                <a:cs typeface="Times New Roman"/>
              </a:rPr>
              <a:t>5 400,1</a:t>
            </a:r>
            <a:endParaRPr lang="ru-RU" sz="1600" b="1" i="0" u="none" strike="noStrike" baseline="0" dirty="0"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sp>
        <p:nvSpPr>
          <p:cNvPr id="53" name="Блок-схема: знак завершения 52"/>
          <p:cNvSpPr/>
          <p:nvPr/>
        </p:nvSpPr>
        <p:spPr bwMode="auto">
          <a:xfrm>
            <a:off x="6640286" y="2713055"/>
            <a:ext cx="1647110" cy="281354"/>
          </a:xfrm>
          <a:prstGeom prst="flowChartTerminator">
            <a:avLst/>
          </a:prstGeom>
          <a:solidFill>
            <a:srgbClr val="FFFFCC"/>
          </a:solidFill>
          <a:ln w="44450" cap="flat" cmpd="tri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square" lIns="18288" tIns="0" rIns="0" bIns="0" rtlCol="0" anchor="ctr" upright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rtl="0">
              <a:defRPr sz="1000"/>
            </a:pPr>
            <a:r>
              <a:rPr lang="uk-UA" sz="1600" b="1" dirty="0" smtClean="0">
                <a:latin typeface="Times New Roman"/>
                <a:cs typeface="Times New Roman"/>
              </a:rPr>
              <a:t>3 539,8</a:t>
            </a:r>
            <a:endParaRPr lang="ru-RU" sz="1600" b="1" i="0" u="none" strike="noStrike" baseline="0" dirty="0"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sp>
        <p:nvSpPr>
          <p:cNvPr id="54" name="Блок-схема: знак завершения 53"/>
          <p:cNvSpPr/>
          <p:nvPr/>
        </p:nvSpPr>
        <p:spPr bwMode="auto">
          <a:xfrm>
            <a:off x="6655946" y="5184948"/>
            <a:ext cx="1631449" cy="301451"/>
          </a:xfrm>
          <a:prstGeom prst="flowChartTerminator">
            <a:avLst/>
          </a:prstGeom>
          <a:solidFill>
            <a:srgbClr val="FFFFCC"/>
          </a:solidFill>
          <a:ln w="44450" cap="flat" cmpd="tri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square" lIns="18288" tIns="0" rIns="0" bIns="0" rtlCol="0" anchor="ctr" upright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rtl="0">
              <a:defRPr sz="1000"/>
            </a:pPr>
            <a:r>
              <a:rPr lang="uk-UA" sz="1600" b="1" i="0" u="none" strike="noStrike" baseline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226,1</a:t>
            </a:r>
            <a:endParaRPr lang="ru-RU" sz="1600" b="1" i="0" u="none" strike="noStrike" baseline="0" dirty="0"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graphicFrame>
        <p:nvGraphicFramePr>
          <p:cNvPr id="27" name="Таблица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0893516"/>
              </p:ext>
            </p:extLst>
          </p:nvPr>
        </p:nvGraphicFramePr>
        <p:xfrm>
          <a:off x="70339" y="1607861"/>
          <a:ext cx="6569948" cy="5640543"/>
        </p:xfrm>
        <a:graphic>
          <a:graphicData uri="http://schemas.openxmlformats.org/drawingml/2006/table">
            <a:tbl>
              <a:tblPr/>
              <a:tblGrid>
                <a:gridCol w="39861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8938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09427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67411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367411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543459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367411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67411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474571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</a:tblGrid>
              <a:tr h="286333">
                <a:tc gridSpan="9"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 err="1" smtClean="0">
                          <a:latin typeface="Times New Roman"/>
                        </a:rPr>
                        <a:t>Надання</a:t>
                      </a:r>
                      <a:r>
                        <a:rPr lang="ru-RU" sz="1200" b="1" i="0" u="none" strike="noStrike" dirty="0" smtClean="0">
                          <a:latin typeface="Times New Roman"/>
                        </a:rPr>
                        <a:t> </a:t>
                      </a:r>
                      <a:r>
                        <a:rPr lang="ru-RU" sz="1200" b="1" i="0" u="none" strike="noStrike" dirty="0" err="1" smtClean="0">
                          <a:latin typeface="Times New Roman"/>
                        </a:rPr>
                        <a:t>дошкільної</a:t>
                      </a:r>
                      <a:r>
                        <a:rPr lang="ru-RU" sz="1200" b="1" i="0" u="none" strike="noStrike" dirty="0" smtClean="0">
                          <a:latin typeface="Times New Roman"/>
                        </a:rPr>
                        <a:t> </a:t>
                      </a:r>
                      <a:r>
                        <a:rPr lang="ru-RU" sz="1200" b="1" i="0" u="none" strike="noStrike" dirty="0" err="1" smtClean="0">
                          <a:latin typeface="Times New Roman"/>
                        </a:rPr>
                        <a:t>освіти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61043">
                <a:tc gridSpan="6">
                  <a:txBody>
                    <a:bodyPr/>
                    <a:lstStyle/>
                    <a:p>
                      <a:pPr algn="l" fontAlgn="ctr"/>
                      <a:r>
                        <a:rPr lang="ru-RU" sz="1050" b="1" i="0" u="none" strike="noStrike" dirty="0"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75683">
                <a:tc gridSpan="9"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 err="1" smtClean="0">
                          <a:latin typeface="Times New Roman"/>
                        </a:rPr>
                        <a:t>Надання</a:t>
                      </a:r>
                      <a:r>
                        <a:rPr lang="ru-RU" sz="1200" b="1" i="0" u="none" strike="noStrike" dirty="0" smtClean="0">
                          <a:latin typeface="Times New Roman"/>
                        </a:rPr>
                        <a:t> </a:t>
                      </a:r>
                      <a:r>
                        <a:rPr lang="ru-RU" sz="1200" b="1" i="0" u="none" strike="noStrike" dirty="0" err="1" smtClean="0">
                          <a:latin typeface="Times New Roman"/>
                        </a:rPr>
                        <a:t>загальної</a:t>
                      </a:r>
                      <a:r>
                        <a:rPr lang="ru-RU" sz="1200" b="1" i="0" u="none" strike="noStrike" dirty="0" smtClean="0">
                          <a:latin typeface="Times New Roman"/>
                        </a:rPr>
                        <a:t> </a:t>
                      </a:r>
                      <a:r>
                        <a:rPr lang="ru-RU" sz="1200" b="1" i="0" u="none" strike="noStrike" dirty="0" err="1" smtClean="0">
                          <a:latin typeface="Times New Roman"/>
                        </a:rPr>
                        <a:t>середньої</a:t>
                      </a:r>
                      <a:r>
                        <a:rPr lang="ru-RU" sz="1200" b="1" i="0" u="none" strike="noStrike" dirty="0" smtClean="0">
                          <a:latin typeface="Times New Roman"/>
                        </a:rPr>
                        <a:t> </a:t>
                      </a:r>
                      <a:r>
                        <a:rPr lang="ru-RU" sz="1200" b="1" i="0" u="none" strike="noStrike" dirty="0" err="1" smtClean="0">
                          <a:latin typeface="Times New Roman"/>
                        </a:rPr>
                        <a:t>освіти</a:t>
                      </a:r>
                      <a:r>
                        <a:rPr lang="ru-RU" sz="1200" b="1" i="0" u="none" strike="noStrike" dirty="0" smtClean="0">
                          <a:latin typeface="Times New Roman"/>
                        </a:rPr>
                        <a:t> закладами ЗЗСО 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61043">
                <a:tc gridSpan="6">
                  <a:txBody>
                    <a:bodyPr/>
                    <a:lstStyle/>
                    <a:p>
                      <a:pPr algn="l" fontAlgn="ctr"/>
                      <a:r>
                        <a:rPr lang="ru-RU" sz="1050" b="1" i="0" u="none" strike="noStrike" dirty="0"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82029">
                <a:tc gridSpan="9"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 err="1" smtClean="0">
                          <a:latin typeface="Times New Roman"/>
                        </a:rPr>
                        <a:t>Надання</a:t>
                      </a:r>
                      <a:r>
                        <a:rPr lang="ru-RU" sz="1200" b="1" i="0" u="none" strike="noStrike" dirty="0" smtClean="0">
                          <a:latin typeface="Times New Roman"/>
                        </a:rPr>
                        <a:t> </a:t>
                      </a:r>
                      <a:r>
                        <a:rPr lang="ru-RU" sz="1200" b="1" i="0" u="none" strike="noStrike" dirty="0" err="1" smtClean="0">
                          <a:latin typeface="Times New Roman"/>
                        </a:rPr>
                        <a:t>позашкільної</a:t>
                      </a:r>
                      <a:r>
                        <a:rPr lang="ru-RU" sz="1200" b="1" i="0" u="none" strike="noStrike" dirty="0" smtClean="0">
                          <a:latin typeface="Times New Roman"/>
                        </a:rPr>
                        <a:t> </a:t>
                      </a:r>
                      <a:r>
                        <a:rPr lang="ru-RU" sz="1200" b="1" i="0" u="none" strike="noStrike" dirty="0" err="1" smtClean="0">
                          <a:latin typeface="Times New Roman"/>
                        </a:rPr>
                        <a:t>освіти</a:t>
                      </a:r>
                      <a:r>
                        <a:rPr lang="ru-RU" sz="1200" b="1" i="0" u="none" strike="noStrike" dirty="0" smtClean="0">
                          <a:latin typeface="Times New Roman"/>
                        </a:rPr>
                        <a:t> закладами </a:t>
                      </a:r>
                      <a:r>
                        <a:rPr lang="ru-RU" sz="1200" b="1" i="0" u="none" strike="noStrike" dirty="0" err="1" smtClean="0">
                          <a:latin typeface="Times New Roman"/>
                        </a:rPr>
                        <a:t>позашкільної</a:t>
                      </a:r>
                      <a:r>
                        <a:rPr lang="ru-RU" sz="1200" b="1" i="0" u="none" strike="noStrike" dirty="0" smtClean="0">
                          <a:latin typeface="Times New Roman"/>
                        </a:rPr>
                        <a:t> </a:t>
                      </a:r>
                      <a:r>
                        <a:rPr lang="ru-RU" sz="1200" b="1" i="0" u="none" strike="noStrike" dirty="0" err="1" smtClean="0">
                          <a:latin typeface="Times New Roman"/>
                        </a:rPr>
                        <a:t>освіти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16104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050" b="1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050" b="1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050" b="1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100" b="0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100" b="0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1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175683">
                <a:tc gridSpan="9"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 err="1" smtClean="0">
                          <a:latin typeface="Times New Roman"/>
                        </a:rPr>
                        <a:t>Надання</a:t>
                      </a:r>
                      <a:r>
                        <a:rPr lang="ru-RU" sz="1200" b="1" i="0" u="none" strike="noStrike" dirty="0" smtClean="0">
                          <a:latin typeface="Times New Roman"/>
                        </a:rPr>
                        <a:t> </a:t>
                      </a:r>
                      <a:r>
                        <a:rPr lang="ru-RU" sz="1200" b="1" i="0" u="none" strike="noStrike" dirty="0" err="1" smtClean="0">
                          <a:latin typeface="Times New Roman"/>
                        </a:rPr>
                        <a:t>спеціалізованої</a:t>
                      </a:r>
                      <a:r>
                        <a:rPr lang="ru-RU" sz="1200" b="1" i="0" u="none" strike="noStrike" dirty="0" smtClean="0">
                          <a:latin typeface="Times New Roman"/>
                        </a:rPr>
                        <a:t> </a:t>
                      </a:r>
                      <a:r>
                        <a:rPr lang="ru-RU" sz="1200" b="1" i="0" u="none" strike="noStrike" dirty="0" err="1" smtClean="0">
                          <a:latin typeface="Times New Roman"/>
                        </a:rPr>
                        <a:t>освіти</a:t>
                      </a:r>
                      <a:r>
                        <a:rPr lang="ru-RU" sz="1200" b="1" i="0" u="none" strike="noStrike" dirty="0" smtClean="0">
                          <a:latin typeface="Times New Roman"/>
                        </a:rPr>
                        <a:t> </a:t>
                      </a:r>
                      <a:r>
                        <a:rPr lang="ru-RU" sz="1200" b="1" i="0" u="none" strike="noStrike" dirty="0" err="1" smtClean="0">
                          <a:latin typeface="Times New Roman"/>
                        </a:rPr>
                        <a:t>мистецькими</a:t>
                      </a:r>
                      <a:r>
                        <a:rPr lang="ru-RU" sz="1200" b="1" i="0" u="none" strike="noStrike" dirty="0" smtClean="0">
                          <a:latin typeface="Times New Roman"/>
                        </a:rPr>
                        <a:t> школами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16104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050" b="1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050" b="1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050" b="1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100" b="0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100" b="0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100" b="0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175683">
                <a:tc gridSpan="8"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 err="1" smtClean="0">
                          <a:latin typeface="Times New Roman"/>
                        </a:rPr>
                        <a:t>Забезпечення</a:t>
                      </a:r>
                      <a:r>
                        <a:rPr lang="ru-RU" sz="1200" b="1" i="0" u="none" strike="noStrike" dirty="0" smtClean="0">
                          <a:latin typeface="Times New Roman"/>
                        </a:rPr>
                        <a:t> </a:t>
                      </a:r>
                      <a:r>
                        <a:rPr lang="ru-RU" sz="1200" b="1" i="0" u="none" strike="noStrike" dirty="0" err="1" smtClean="0">
                          <a:latin typeface="Times New Roman"/>
                        </a:rPr>
                        <a:t>діяльності</a:t>
                      </a:r>
                      <a:r>
                        <a:rPr lang="ru-RU" sz="1200" b="1" i="0" u="none" strike="noStrike" dirty="0" smtClean="0">
                          <a:latin typeface="Times New Roman"/>
                        </a:rPr>
                        <a:t> </a:t>
                      </a:r>
                      <a:r>
                        <a:rPr lang="ru-RU" sz="1200" b="1" i="0" u="none" strike="noStrike" dirty="0" err="1" smtClean="0">
                          <a:latin typeface="Times New Roman"/>
                        </a:rPr>
                        <a:t>інших</a:t>
                      </a:r>
                      <a:r>
                        <a:rPr lang="ru-RU" sz="1200" b="1" i="0" u="none" strike="noStrike" dirty="0" smtClean="0">
                          <a:latin typeface="Times New Roman"/>
                        </a:rPr>
                        <a:t> </a:t>
                      </a:r>
                      <a:r>
                        <a:rPr lang="ru-RU" sz="1200" b="1" i="0" u="none" strike="noStrike" dirty="0" err="1" smtClean="0">
                          <a:latin typeface="Times New Roman"/>
                        </a:rPr>
                        <a:t>закладів</a:t>
                      </a:r>
                      <a:r>
                        <a:rPr lang="ru-RU" sz="1200" b="1" i="0" u="none" strike="noStrike" dirty="0" smtClean="0">
                          <a:latin typeface="Times New Roman"/>
                        </a:rPr>
                        <a:t> у </a:t>
                      </a:r>
                      <a:r>
                        <a:rPr lang="ru-RU" sz="1200" b="1" i="0" u="none" strike="noStrike" dirty="0" err="1" smtClean="0">
                          <a:latin typeface="Times New Roman"/>
                        </a:rPr>
                        <a:t>сфері</a:t>
                      </a:r>
                      <a:r>
                        <a:rPr lang="ru-RU" sz="1200" b="1" i="0" u="none" strike="noStrike" dirty="0" smtClean="0">
                          <a:latin typeface="Times New Roman"/>
                        </a:rPr>
                        <a:t> </a:t>
                      </a:r>
                      <a:r>
                        <a:rPr lang="ru-RU" sz="1200" b="1" i="0" u="none" strike="noStrike" dirty="0" err="1" smtClean="0">
                          <a:latin typeface="Times New Roman"/>
                        </a:rPr>
                        <a:t>освіти</a:t>
                      </a:r>
                      <a:r>
                        <a:rPr lang="ru-RU" sz="1200" b="1" i="0" u="none" strike="noStrike" dirty="0" smtClean="0">
                          <a:latin typeface="Times New Roman"/>
                        </a:rPr>
                        <a:t> 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ru-RU" sz="1100" b="0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161043">
                <a:tc gridSpan="6">
                  <a:txBody>
                    <a:bodyPr/>
                    <a:lstStyle/>
                    <a:p>
                      <a:pPr algn="l" fontAlgn="ctr"/>
                      <a:r>
                        <a:rPr lang="ru-RU" sz="1050" b="1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175683">
                <a:tc gridSpan="9"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 err="1" smtClean="0">
                          <a:latin typeface="Times New Roman"/>
                        </a:rPr>
                        <a:t>Інші</a:t>
                      </a:r>
                      <a:r>
                        <a:rPr lang="ru-RU" sz="1200" b="1" i="0" u="none" strike="noStrike" baseline="0" dirty="0" smtClean="0">
                          <a:latin typeface="Times New Roman"/>
                        </a:rPr>
                        <a:t> </a:t>
                      </a:r>
                      <a:r>
                        <a:rPr lang="ru-RU" sz="1200" b="1" i="0" u="none" strike="noStrike" baseline="0" dirty="0" err="1" smtClean="0">
                          <a:latin typeface="Times New Roman"/>
                        </a:rPr>
                        <a:t>програми</a:t>
                      </a:r>
                      <a:r>
                        <a:rPr lang="ru-RU" sz="1200" b="1" i="0" u="none" strike="noStrike" baseline="0" dirty="0" smtClean="0">
                          <a:latin typeface="Times New Roman"/>
                        </a:rPr>
                        <a:t> у </a:t>
                      </a:r>
                      <a:r>
                        <a:rPr lang="ru-RU" sz="1200" b="1" i="0" u="none" strike="noStrike" baseline="0" dirty="0" err="1" smtClean="0">
                          <a:latin typeface="Times New Roman"/>
                        </a:rPr>
                        <a:t>сфері</a:t>
                      </a:r>
                      <a:r>
                        <a:rPr lang="ru-RU" sz="1200" b="1" i="0" u="none" strike="noStrike" baseline="0" dirty="0" smtClean="0">
                          <a:latin typeface="Times New Roman"/>
                        </a:rPr>
                        <a:t> </a:t>
                      </a:r>
                      <a:r>
                        <a:rPr lang="ru-RU" sz="1200" b="1" i="0" u="none" strike="noStrike" baseline="0" dirty="0" err="1" smtClean="0">
                          <a:latin typeface="Times New Roman"/>
                        </a:rPr>
                        <a:t>освіти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161043">
                <a:tc gridSpan="6">
                  <a:txBody>
                    <a:bodyPr/>
                    <a:lstStyle/>
                    <a:p>
                      <a:pPr algn="l" fontAlgn="ctr"/>
                      <a:r>
                        <a:rPr lang="ru-RU" sz="1050" b="1" i="0" u="none" strike="noStrike" dirty="0"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175683">
                <a:tc gridSpan="9"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 err="1" smtClean="0">
                          <a:latin typeface="Times New Roman"/>
                        </a:rPr>
                        <a:t>Забезпечення</a:t>
                      </a:r>
                      <a:r>
                        <a:rPr lang="ru-RU" sz="1200" b="1" i="0" u="none" strike="noStrike" baseline="0" dirty="0" smtClean="0">
                          <a:latin typeface="Times New Roman"/>
                        </a:rPr>
                        <a:t> </a:t>
                      </a:r>
                      <a:r>
                        <a:rPr lang="ru-RU" sz="1200" b="1" i="0" u="none" strike="noStrike" baseline="0" dirty="0" err="1" smtClean="0">
                          <a:latin typeface="Times New Roman"/>
                        </a:rPr>
                        <a:t>діяльності</a:t>
                      </a:r>
                      <a:r>
                        <a:rPr lang="ru-RU" sz="1200" b="1" i="0" u="none" strike="noStrike" baseline="0" dirty="0" smtClean="0">
                          <a:latin typeface="Times New Roman"/>
                        </a:rPr>
                        <a:t> </a:t>
                      </a:r>
                      <a:r>
                        <a:rPr lang="ru-RU" sz="1200" b="1" i="0" u="none" strike="noStrike" baseline="0" dirty="0" err="1" smtClean="0">
                          <a:latin typeface="Times New Roman"/>
                        </a:rPr>
                        <a:t>інклюзивно-ресурсних</a:t>
                      </a:r>
                      <a:r>
                        <a:rPr lang="ru-RU" sz="1200" b="1" i="0" u="none" strike="noStrike" baseline="0" dirty="0" smtClean="0">
                          <a:latin typeface="Times New Roman"/>
                        </a:rPr>
                        <a:t> </a:t>
                      </a:r>
                      <a:r>
                        <a:rPr lang="ru-RU" sz="1200" b="1" i="0" u="none" strike="noStrike" baseline="0" dirty="0" err="1" smtClean="0">
                          <a:latin typeface="Times New Roman"/>
                        </a:rPr>
                        <a:t>центрів</a:t>
                      </a:r>
                      <a:r>
                        <a:rPr lang="ru-RU" sz="1200" b="1" i="0" u="none" strike="noStrike" dirty="0" smtClean="0">
                          <a:latin typeface="Times New Roman"/>
                        </a:rPr>
                        <a:t> 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16104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050" b="1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050" b="1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800" b="1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100" b="0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100" b="0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100" b="0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100" b="0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175683">
                <a:tc gridSpan="8"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 err="1" smtClean="0">
                          <a:latin typeface="Times New Roman"/>
                        </a:rPr>
                        <a:t>Забезпечення</a:t>
                      </a:r>
                      <a:r>
                        <a:rPr lang="ru-RU" sz="1200" b="1" i="0" u="none" strike="noStrike" baseline="0" dirty="0" smtClean="0">
                          <a:latin typeface="Times New Roman"/>
                        </a:rPr>
                        <a:t> </a:t>
                      </a:r>
                      <a:r>
                        <a:rPr lang="ru-RU" sz="1200" b="1" i="0" u="none" strike="noStrike" baseline="0" dirty="0" err="1" smtClean="0">
                          <a:latin typeface="Times New Roman"/>
                        </a:rPr>
                        <a:t>діяльності</a:t>
                      </a:r>
                      <a:r>
                        <a:rPr lang="ru-RU" sz="1200" b="1" i="0" u="none" strike="noStrike" baseline="0" dirty="0" smtClean="0">
                          <a:latin typeface="Times New Roman"/>
                        </a:rPr>
                        <a:t> </a:t>
                      </a:r>
                      <a:r>
                        <a:rPr lang="ru-RU" sz="1200" b="1" i="0" u="none" strike="noStrike" baseline="0" dirty="0" err="1" smtClean="0">
                          <a:latin typeface="Times New Roman"/>
                        </a:rPr>
                        <a:t>центрів</a:t>
                      </a:r>
                      <a:r>
                        <a:rPr lang="ru-RU" sz="1200" b="1" i="0" u="none" strike="noStrike" baseline="0" dirty="0" smtClean="0">
                          <a:latin typeface="Times New Roman"/>
                        </a:rPr>
                        <a:t> </a:t>
                      </a:r>
                      <a:r>
                        <a:rPr lang="ru-RU" sz="1200" b="1" i="0" u="none" strike="noStrike" baseline="0" dirty="0" err="1" smtClean="0">
                          <a:latin typeface="Times New Roman"/>
                        </a:rPr>
                        <a:t>професійного</a:t>
                      </a:r>
                      <a:r>
                        <a:rPr lang="ru-RU" sz="1200" b="1" i="0" u="none" strike="noStrike" baseline="0" dirty="0" smtClean="0">
                          <a:latin typeface="Times New Roman"/>
                        </a:rPr>
                        <a:t> </a:t>
                      </a:r>
                      <a:r>
                        <a:rPr lang="ru-RU" sz="1200" b="1" i="0" u="none" strike="noStrike" baseline="0" dirty="0" err="1" smtClean="0">
                          <a:latin typeface="Times New Roman"/>
                        </a:rPr>
                        <a:t>розвитку</a:t>
                      </a:r>
                      <a:r>
                        <a:rPr lang="ru-RU" sz="1200" b="1" i="0" u="none" strike="noStrike" baseline="0" dirty="0" smtClean="0">
                          <a:latin typeface="Times New Roman"/>
                        </a:rPr>
                        <a:t> </a:t>
                      </a:r>
                      <a:r>
                        <a:rPr lang="ru-RU" sz="1200" b="1" i="0" u="none" strike="noStrike" baseline="0" dirty="0" err="1" smtClean="0">
                          <a:latin typeface="Times New Roman"/>
                        </a:rPr>
                        <a:t>педагогічних</a:t>
                      </a:r>
                      <a:r>
                        <a:rPr lang="ru-RU" sz="1200" b="1" i="0" u="none" strike="noStrike" baseline="0" dirty="0" smtClean="0">
                          <a:latin typeface="Times New Roman"/>
                        </a:rPr>
                        <a:t> </a:t>
                      </a:r>
                      <a:r>
                        <a:rPr lang="ru-RU" sz="1200" b="1" i="0" u="none" strike="noStrike" baseline="0" dirty="0" err="1" smtClean="0">
                          <a:latin typeface="Times New Roman"/>
                        </a:rPr>
                        <a:t>працівників</a:t>
                      </a:r>
                      <a:r>
                        <a:rPr lang="ru-RU" sz="1200" b="1" i="0" u="none" strike="noStrike" dirty="0" smtClean="0">
                          <a:latin typeface="Times New Roman"/>
                        </a:rPr>
                        <a:t> 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  <a:tr h="16104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050" b="1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050" b="1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050" b="1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100" b="0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100" b="0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100" b="0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100" b="0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15"/>
                  </a:ext>
                </a:extLst>
              </a:tr>
              <a:tr h="351366">
                <a:tc gridSpan="9">
                  <a:txBody>
                    <a:bodyPr/>
                    <a:lstStyle/>
                    <a:p>
                      <a:pPr algn="l" fontAlgn="ctr"/>
                      <a:r>
                        <a:rPr lang="uk-UA" sz="1200" b="1" i="0" u="none" strike="noStrike" dirty="0" smtClean="0">
                          <a:latin typeface="Times New Roman"/>
                        </a:rPr>
                        <a:t>Виконання</a:t>
                      </a:r>
                      <a:r>
                        <a:rPr lang="uk-UA" sz="1200" b="1" i="0" u="none" strike="noStrike" baseline="0" dirty="0" smtClean="0">
                          <a:latin typeface="Times New Roman"/>
                        </a:rPr>
                        <a:t> заходів, спрямованих на забезпечення якісної, сучасної та доступної ЗСО «Нова українська школа» за рахунок субвенції з ДБ, </a:t>
                      </a:r>
                      <a:r>
                        <a:rPr lang="uk-UA" sz="1200" b="1" i="0" u="none" strike="noStrike" baseline="0" dirty="0" err="1" smtClean="0">
                          <a:latin typeface="Times New Roman"/>
                        </a:rPr>
                        <a:t>співфінансування</a:t>
                      </a:r>
                      <a:r>
                        <a:rPr lang="uk-UA" sz="1200" b="1" i="0" u="none" strike="noStrike" baseline="0" dirty="0" smtClean="0">
                          <a:latin typeface="Times New Roman"/>
                        </a:rPr>
                        <a:t> заходів за рахунок коштів МТГ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6"/>
                  </a:ext>
                </a:extLst>
              </a:tr>
              <a:tr h="16104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050" b="1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050" b="1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800" b="1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100" b="0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100" b="0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1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100" b="0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100" b="0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100" b="0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17"/>
                  </a:ext>
                </a:extLst>
              </a:tr>
              <a:tr h="366337">
                <a:tc gridSpan="8"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 err="1" smtClean="0">
                          <a:latin typeface="Times New Roman"/>
                        </a:rPr>
                        <a:t>Надання</a:t>
                      </a:r>
                      <a:r>
                        <a:rPr lang="ru-RU" sz="1200" b="1" i="0" u="none" strike="noStrike" baseline="0" dirty="0" smtClean="0">
                          <a:latin typeface="Times New Roman"/>
                        </a:rPr>
                        <a:t> </a:t>
                      </a:r>
                      <a:r>
                        <a:rPr lang="ru-RU" sz="1200" b="1" i="0" u="none" strike="noStrike" baseline="0" dirty="0" err="1" smtClean="0">
                          <a:latin typeface="Times New Roman"/>
                        </a:rPr>
                        <a:t>освіти</a:t>
                      </a:r>
                      <a:r>
                        <a:rPr lang="ru-RU" sz="1200" b="1" i="0" u="none" strike="noStrike" baseline="0" dirty="0" smtClean="0">
                          <a:latin typeface="Times New Roman"/>
                        </a:rPr>
                        <a:t> за </a:t>
                      </a:r>
                      <a:r>
                        <a:rPr lang="ru-RU" sz="1200" b="1" i="0" u="none" strike="noStrike" baseline="0" dirty="0" err="1" smtClean="0">
                          <a:latin typeface="Times New Roman"/>
                        </a:rPr>
                        <a:t>рахунок</a:t>
                      </a:r>
                      <a:r>
                        <a:rPr lang="ru-RU" sz="1200" b="1" i="0" u="none" strike="noStrike" baseline="0" dirty="0" smtClean="0">
                          <a:latin typeface="Times New Roman"/>
                        </a:rPr>
                        <a:t> </a:t>
                      </a:r>
                      <a:r>
                        <a:rPr lang="ru-RU" sz="1200" b="1" i="0" u="none" strike="noStrike" baseline="0" dirty="0" err="1" smtClean="0">
                          <a:latin typeface="Times New Roman"/>
                        </a:rPr>
                        <a:t>субвенції</a:t>
                      </a:r>
                      <a:r>
                        <a:rPr lang="ru-RU" sz="1200" b="1" i="0" u="none" strike="noStrike" baseline="0" dirty="0" smtClean="0">
                          <a:latin typeface="Times New Roman"/>
                        </a:rPr>
                        <a:t> та </a:t>
                      </a:r>
                      <a:r>
                        <a:rPr lang="ru-RU" sz="1200" b="1" i="0" u="none" strike="noStrike" baseline="0" dirty="0" err="1" smtClean="0">
                          <a:latin typeface="Times New Roman"/>
                        </a:rPr>
                        <a:t>залишку</a:t>
                      </a:r>
                      <a:r>
                        <a:rPr lang="ru-RU" sz="1200" b="1" i="0" u="none" strike="noStrike" baseline="0" dirty="0" smtClean="0">
                          <a:latin typeface="Times New Roman"/>
                        </a:rPr>
                        <a:t> </a:t>
                      </a:r>
                      <a:r>
                        <a:rPr lang="ru-RU" sz="1200" b="1" i="0" u="none" strike="noStrike" baseline="0" dirty="0" err="1" smtClean="0">
                          <a:latin typeface="Times New Roman"/>
                        </a:rPr>
                        <a:t>коштів</a:t>
                      </a:r>
                      <a:r>
                        <a:rPr lang="ru-RU" sz="1200" b="1" i="0" u="none" strike="noStrike" baseline="0" dirty="0" smtClean="0">
                          <a:latin typeface="Times New Roman"/>
                        </a:rPr>
                        <a:t> за </a:t>
                      </a:r>
                      <a:r>
                        <a:rPr lang="ru-RU" sz="1200" b="1" i="0" u="none" strike="noStrike" baseline="0" dirty="0" err="1" smtClean="0">
                          <a:latin typeface="Times New Roman"/>
                        </a:rPr>
                        <a:t>субвенцією</a:t>
                      </a:r>
                      <a:r>
                        <a:rPr lang="ru-RU" sz="1200" b="1" i="0" u="none" strike="noStrike" baseline="0" dirty="0" smtClean="0">
                          <a:latin typeface="Times New Roman"/>
                        </a:rPr>
                        <a:t> з ДБ </a:t>
                      </a:r>
                      <a:r>
                        <a:rPr lang="ru-RU" sz="1200" b="1" i="0" u="none" strike="noStrike" baseline="0" dirty="0" err="1" smtClean="0">
                          <a:latin typeface="Times New Roman"/>
                        </a:rPr>
                        <a:t>місцевим</a:t>
                      </a:r>
                      <a:r>
                        <a:rPr lang="ru-RU" sz="1200" b="1" i="0" u="none" strike="noStrike" baseline="0" dirty="0" smtClean="0">
                          <a:latin typeface="Times New Roman"/>
                        </a:rPr>
                        <a:t> бюджетам на </a:t>
                      </a:r>
                      <a:r>
                        <a:rPr lang="ru-RU" sz="1200" b="1" i="0" u="none" strike="noStrike" baseline="0" dirty="0" err="1" smtClean="0">
                          <a:latin typeface="Times New Roman"/>
                        </a:rPr>
                        <a:t>надання</a:t>
                      </a:r>
                      <a:r>
                        <a:rPr lang="ru-RU" sz="1200" b="1" i="0" u="none" strike="noStrike" baseline="0" dirty="0" smtClean="0">
                          <a:latin typeface="Times New Roman"/>
                        </a:rPr>
                        <a:t> </a:t>
                      </a:r>
                      <a:r>
                        <a:rPr lang="ru-RU" sz="1200" b="1" i="0" u="none" strike="noStrike" baseline="0" dirty="0" err="1" smtClean="0">
                          <a:latin typeface="Times New Roman"/>
                        </a:rPr>
                        <a:t>державної</a:t>
                      </a:r>
                      <a:r>
                        <a:rPr lang="ru-RU" sz="1200" b="1" i="0" u="none" strike="noStrike" baseline="0" dirty="0" smtClean="0">
                          <a:latin typeface="Times New Roman"/>
                        </a:rPr>
                        <a:t> </a:t>
                      </a:r>
                      <a:r>
                        <a:rPr lang="ru-RU" sz="1200" b="1" i="0" u="none" strike="noStrike" baseline="0" dirty="0" err="1" smtClean="0">
                          <a:latin typeface="Times New Roman"/>
                        </a:rPr>
                        <a:t>підтримкиособам</a:t>
                      </a:r>
                      <a:r>
                        <a:rPr lang="ru-RU" sz="1200" b="1" i="0" u="none" strike="noStrike" baseline="0" dirty="0" smtClean="0">
                          <a:latin typeface="Times New Roman"/>
                        </a:rPr>
                        <a:t> з </a:t>
                      </a:r>
                      <a:r>
                        <a:rPr lang="ru-RU" sz="1200" b="1" i="0" u="none" strike="noStrike" baseline="0" dirty="0" err="1" smtClean="0">
                          <a:latin typeface="Times New Roman"/>
                        </a:rPr>
                        <a:t>особливими</a:t>
                      </a:r>
                      <a:r>
                        <a:rPr lang="ru-RU" sz="1200" b="1" i="0" u="none" strike="noStrike" baseline="0" dirty="0" smtClean="0">
                          <a:latin typeface="Times New Roman"/>
                        </a:rPr>
                        <a:t> </a:t>
                      </a:r>
                      <a:r>
                        <a:rPr lang="ru-RU" sz="1200" b="1" i="0" u="none" strike="noStrike" baseline="0" dirty="0" err="1" smtClean="0">
                          <a:latin typeface="Times New Roman"/>
                        </a:rPr>
                        <a:t>освітніми</a:t>
                      </a:r>
                      <a:r>
                        <a:rPr lang="ru-RU" sz="1200" b="1" i="0" u="none" strike="noStrike" baseline="0" dirty="0" smtClean="0">
                          <a:latin typeface="Times New Roman"/>
                        </a:rPr>
                        <a:t> потребами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ru-RU" sz="11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18"/>
                  </a:ext>
                </a:extLst>
              </a:tr>
              <a:tr h="16104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050" b="1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050" b="1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050" b="1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100" b="0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1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100" b="0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100" b="0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100" b="0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100" b="0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19"/>
                  </a:ext>
                </a:extLst>
              </a:tr>
              <a:tr h="483128">
                <a:tc gridSpan="8">
                  <a:txBody>
                    <a:bodyPr/>
                    <a:lstStyle/>
                    <a:p>
                      <a:pPr algn="l" fontAlgn="ctr"/>
                      <a:r>
                        <a:rPr lang="uk-UA" sz="1100" b="1" i="0" u="none" strike="noStrike" dirty="0" err="1" smtClean="0">
                          <a:latin typeface="Times New Roman"/>
                        </a:rPr>
                        <a:t>Співфінансування</a:t>
                      </a:r>
                      <a:r>
                        <a:rPr lang="uk-UA" sz="1100" b="1" i="0" u="none" strike="noStrike" baseline="0" dirty="0" smtClean="0">
                          <a:latin typeface="Times New Roman"/>
                        </a:rPr>
                        <a:t> заходів, що реалізуються за рахунок залишку коштів за освітньою субвенцією на кінець бюджетного періоду, що мають цільове призначення, виділених відповідно рішень КМУ</a:t>
                      </a:r>
                      <a:endParaRPr lang="ru-RU" sz="1100" b="1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ru-RU" sz="1100" b="0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20"/>
                  </a:ext>
                </a:extLst>
              </a:tr>
              <a:tr h="16104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050" b="1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050" b="1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050" b="1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100" b="0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100" b="0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100" b="0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100" b="0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100" b="0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100" b="0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21"/>
                  </a:ext>
                </a:extLst>
              </a:tr>
              <a:tr h="461168">
                <a:tc gridSpan="8">
                  <a:txBody>
                    <a:bodyPr/>
                    <a:lstStyle/>
                    <a:p>
                      <a:pPr algn="l" fontAlgn="ctr"/>
                      <a:r>
                        <a:rPr lang="uk-UA" sz="1050" b="1" i="0" u="none" strike="noStrike" dirty="0" smtClean="0">
                          <a:latin typeface="Times New Roman"/>
                        </a:rPr>
                        <a:t>З</a:t>
                      </a:r>
                      <a:r>
                        <a:rPr lang="uk-UA" sz="1200" b="1" i="0" u="none" strike="noStrike" dirty="0" smtClean="0">
                          <a:latin typeface="Times New Roman"/>
                        </a:rPr>
                        <a:t>абезпечення</a:t>
                      </a:r>
                      <a:r>
                        <a:rPr lang="uk-UA" sz="1200" b="1" i="0" u="none" strike="noStrike" baseline="0" dirty="0" smtClean="0">
                          <a:latin typeface="Times New Roman"/>
                        </a:rPr>
                        <a:t> харчуванням учнів початкових класів ЗЗСО за рахунок субвенції з ДБ місцевим бюджетам</a:t>
                      </a:r>
                      <a:endParaRPr lang="uk-UA" sz="1200" b="1" i="0" u="none" strike="noStrike" dirty="0" smtClean="0">
                        <a:latin typeface="Times New Roman"/>
                      </a:endParaRPr>
                    </a:p>
                    <a:p>
                      <a:pPr algn="l" fontAlgn="ctr"/>
                      <a:endParaRPr lang="en-US" sz="1050" b="1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22"/>
                  </a:ext>
                </a:extLst>
              </a:tr>
              <a:tr h="286333">
                <a:tc gridSpan="9">
                  <a:txBody>
                    <a:bodyPr/>
                    <a:lstStyle/>
                    <a:p>
                      <a:pPr algn="l" fontAlgn="ctr"/>
                      <a:endParaRPr lang="ru-RU" sz="1050" b="1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23"/>
                  </a:ext>
                </a:extLst>
              </a:tr>
            </a:tbl>
          </a:graphicData>
        </a:graphic>
      </p:graphicFrame>
      <p:sp>
        <p:nvSpPr>
          <p:cNvPr id="28" name="Блок-схема: знак завершения 27"/>
          <p:cNvSpPr/>
          <p:nvPr/>
        </p:nvSpPr>
        <p:spPr bwMode="auto">
          <a:xfrm>
            <a:off x="6665615" y="6307808"/>
            <a:ext cx="1632856" cy="283030"/>
          </a:xfrm>
          <a:prstGeom prst="flowChartTerminator">
            <a:avLst/>
          </a:prstGeom>
          <a:solidFill>
            <a:srgbClr val="FFFFCC"/>
          </a:solidFill>
          <a:ln w="44450" cap="flat" cmpd="tri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square" lIns="18288" tIns="0" rIns="0" bIns="0" rtlCol="0" anchor="ctr" upright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rtl="0">
              <a:defRPr sz="1000"/>
            </a:pPr>
            <a:r>
              <a:rPr lang="ru-RU" sz="1600" b="1" i="0" u="none" strike="noStrike" baseline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362,7</a:t>
            </a:r>
            <a:endParaRPr lang="ru-RU" sz="1600" b="1" i="0" u="none" strike="noStrike" baseline="0" dirty="0"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pic>
        <p:nvPicPr>
          <p:cNvPr id="29" name="Picture 1053" descr="Районна державна адміністрація передає повноваження в галузі освіти до  об&amp;#39;єднаних територіальних громад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2" y="-1"/>
            <a:ext cx="1412947" cy="1162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Блок-схема: знак завершения 29"/>
          <p:cNvSpPr/>
          <p:nvPr/>
        </p:nvSpPr>
        <p:spPr bwMode="auto">
          <a:xfrm>
            <a:off x="6616812" y="5672950"/>
            <a:ext cx="1670584" cy="325916"/>
          </a:xfrm>
          <a:prstGeom prst="flowChartTerminator">
            <a:avLst/>
          </a:prstGeom>
          <a:solidFill>
            <a:srgbClr val="FFFFCC"/>
          </a:solidFill>
          <a:ln w="44450" cap="flat" cmpd="tri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square" lIns="18288" tIns="0" rIns="0" bIns="0" rtlCol="0" anchor="ctr" upright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rtl="0">
              <a:defRPr sz="1000"/>
            </a:pPr>
            <a:r>
              <a:rPr lang="uk-UA" sz="1600" b="1" i="0" u="none" strike="noStrike" baseline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85,8</a:t>
            </a:r>
            <a:endParaRPr lang="ru-RU" sz="1600" b="1" i="0" u="none" strike="noStrike" baseline="0" dirty="0"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12" name="Picture 21" descr="Всеукраїнський тиждень громадського здоров&amp;#39;я » Профспілка працівників  освіти і науки України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99214" y="1676400"/>
            <a:ext cx="3095625" cy="232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1032" y="4160729"/>
            <a:ext cx="3293807" cy="2684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2882" name="Rectangle 2"/>
          <p:cNvSpPr>
            <a:spLocks noGrp="1" noChangeArrowheads="1"/>
          </p:cNvSpPr>
          <p:nvPr>
            <p:ph type="title"/>
          </p:nvPr>
        </p:nvSpPr>
        <p:spPr>
          <a:xfrm>
            <a:off x="3886199" y="304800"/>
            <a:ext cx="4459515" cy="1096963"/>
          </a:xfrm>
        </p:spPr>
        <p:txBody>
          <a:bodyPr/>
          <a:lstStyle/>
          <a:p>
            <a:pPr eaLnBrk="1" hangingPunct="1">
              <a:defRPr/>
            </a:pPr>
            <a:r>
              <a:rPr lang="uk-UA" sz="2800" b="1" u="sng" dirty="0" smtClean="0">
                <a:solidFill>
                  <a:schemeClr val="fol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По галузі «Охорона здоров</a:t>
            </a:r>
            <a:r>
              <a:rPr lang="en-US" sz="2800" b="1" u="sng" dirty="0" smtClean="0">
                <a:solidFill>
                  <a:schemeClr val="fol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’</a:t>
            </a:r>
            <a:r>
              <a:rPr lang="uk-UA" sz="2800" b="1" u="sng" dirty="0" smtClean="0">
                <a:solidFill>
                  <a:schemeClr val="fol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я»</a:t>
            </a:r>
            <a:endParaRPr lang="ru-RU" sz="2800" b="1" u="sng" dirty="0" smtClean="0">
              <a:solidFill>
                <a:schemeClr val="folHlin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Black" pitchFamily="34" charset="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93913" y="1676400"/>
            <a:ext cx="6303531" cy="4622801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Оплата комунальних послуг та енергоносіїв КНП – 9 393,1 тис. </a:t>
            </a:r>
            <a:r>
              <a:rPr lang="uk-UA" sz="1600" dirty="0" err="1" smtClean="0">
                <a:latin typeface="Times New Roman" pitchFamily="18" charset="0"/>
                <a:cs typeface="Times New Roman" pitchFamily="18" charset="0"/>
              </a:rPr>
              <a:t>грн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ctr" eaLnBrk="1" hangingPunct="1">
              <a:lnSpc>
                <a:spcPct val="80000"/>
              </a:lnSpc>
              <a:buNone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lnSpc>
                <a:spcPct val="80000"/>
              </a:lnSpc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Одноразова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адресна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грошова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допомога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лікарям-спеціалістам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вперше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прийшли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працювати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до КНП «Новгород-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Сіверська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ЦМЛ» – 705,8 тис.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грн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uk-UA" sz="16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uk-UA" sz="800" dirty="0" smtClean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lnSpc>
                <a:spcPct val="80000"/>
              </a:lnSpc>
              <a:buNone/>
            </a:pP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Забезпечення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лікарськими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засобами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пільгових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категорій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населення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відповідно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до Постанови КМУ № 1303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17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серпня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 1998 року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КНП </a:t>
            </a:r>
            <a:r>
              <a:rPr lang="uk-UA" sz="1400" dirty="0">
                <a:latin typeface="Times New Roman" pitchFamily="18" charset="0"/>
                <a:cs typeface="Times New Roman" pitchFamily="18" charset="0"/>
              </a:rPr>
              <a:t>«Новгород-Сіверський міський Центр ПМСД</a:t>
            </a: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»)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58,0 тис.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грн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ctr" eaLnBrk="1" hangingPunct="1">
              <a:lnSpc>
                <a:spcPct val="80000"/>
              </a:lnSpc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lnSpc>
                <a:spcPct val="80000"/>
              </a:lnSpc>
              <a:buNone/>
            </a:pP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Поточний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ремонт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сільських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структурних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підрозділів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придбання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господарських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товарів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будівельних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матеріалів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uk-UA" sz="1400" dirty="0">
                <a:latin typeface="Times New Roman" pitchFamily="18" charset="0"/>
                <a:cs typeface="Times New Roman" pitchFamily="18" charset="0"/>
              </a:rPr>
              <a:t>КНП «Новгород-Сіверський міський Центр ПМСД</a:t>
            </a: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»)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– 14,2 тис.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грн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ctr" eaLnBrk="1" hangingPunct="1">
              <a:lnSpc>
                <a:spcPct val="80000"/>
              </a:lnSpc>
              <a:buNone/>
            </a:pPr>
            <a:endParaRPr lang="ru-RU" sz="800" dirty="0" smtClean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lnSpc>
                <a:spcPct val="80000"/>
              </a:lnSpc>
              <a:buNone/>
            </a:pP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Забезпечення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дітей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інвалідністю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технічними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іншими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засобами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медичного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призначення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дітей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віком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 до 1 року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народження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народжених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 ВІЛ-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інфікованими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матерями</a:t>
            </a:r>
          </a:p>
          <a:p>
            <a:pPr algn="ctr" eaLnBrk="1" hangingPunct="1">
              <a:lnSpc>
                <a:spcPct val="80000"/>
              </a:lnSpc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uk-UA" sz="1400" dirty="0">
                <a:latin typeface="Times New Roman" pitchFamily="18" charset="0"/>
                <a:cs typeface="Times New Roman" pitchFamily="18" charset="0"/>
              </a:rPr>
              <a:t>КНП «Новгород-Сіверський міський Центр ПМСД</a:t>
            </a: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»)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– 45,0 тис.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грн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ctr" eaLnBrk="1" hangingPunct="1">
              <a:lnSpc>
                <a:spcPct val="80000"/>
              </a:lnSpc>
              <a:buNone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lnSpc>
                <a:spcPct val="80000"/>
              </a:lnSpc>
              <a:buNone/>
            </a:pP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Матеріально-технічне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забезпечення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медичних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працівників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компенсація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працівникам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вартості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проїзду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 eaLnBrk="1" hangingPunct="1">
              <a:lnSpc>
                <a:spcPct val="80000"/>
              </a:lnSpc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uk-UA" sz="1400" dirty="0">
                <a:latin typeface="Times New Roman" pitchFamily="18" charset="0"/>
                <a:cs typeface="Times New Roman" pitchFamily="18" charset="0"/>
              </a:rPr>
              <a:t>КНП «Новгород-Сіверський міський Центр ПМСД</a:t>
            </a: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»)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– 3,9 тис.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грн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4100" name="WordArt 5"/>
          <p:cNvSpPr>
            <a:spLocks noChangeArrowheads="1" noChangeShapeType="1" noTextEdit="1"/>
          </p:cNvSpPr>
          <p:nvPr/>
        </p:nvSpPr>
        <p:spPr bwMode="auto">
          <a:xfrm>
            <a:off x="417285" y="185057"/>
            <a:ext cx="3284538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1" hangingPunct="1"/>
            <a:r>
              <a:rPr lang="ru-RU" sz="3600" kern="1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ВИДАТКИ</a:t>
            </a:r>
          </a:p>
        </p:txBody>
      </p:sp>
      <p:sp>
        <p:nvSpPr>
          <p:cNvPr id="4101" name="WordArt 7"/>
          <p:cNvSpPr>
            <a:spLocks noChangeArrowheads="1" noChangeShapeType="1" noTextEdit="1"/>
          </p:cNvSpPr>
          <p:nvPr/>
        </p:nvSpPr>
        <p:spPr bwMode="auto">
          <a:xfrm>
            <a:off x="827313" y="859972"/>
            <a:ext cx="2209800" cy="604838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33333"/>
              </a:avLst>
            </a:prstTxWarp>
          </a:bodyPr>
          <a:lstStyle/>
          <a:p>
            <a:pPr algn="ctr" eaLnBrk="1" hangingPunct="1"/>
            <a:r>
              <a:rPr lang="ru-RU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Times New Roman"/>
                <a:cs typeface="Times New Roman"/>
              </a:rPr>
              <a:t>за 2024 </a:t>
            </a:r>
            <a:r>
              <a:rPr lang="ru-RU" sz="3600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Times New Roman"/>
                <a:cs typeface="Times New Roman"/>
              </a:rPr>
              <a:t>рік</a:t>
            </a:r>
            <a:endParaRPr lang="ru-RU" sz="3600" kern="10" dirty="0" smtClean="0">
              <a:ln w="9525">
                <a:solidFill>
                  <a:srgbClr val="000000"/>
                </a:solidFill>
                <a:round/>
                <a:headEnd/>
                <a:tailEnd/>
              </a:ln>
              <a:latin typeface="Times New Roman"/>
              <a:cs typeface="Times New Roman"/>
            </a:endParaRPr>
          </a:p>
        </p:txBody>
      </p:sp>
      <p:sp>
        <p:nvSpPr>
          <p:cNvPr id="4103" name="Oval 9"/>
          <p:cNvSpPr>
            <a:spLocks noChangeArrowheads="1"/>
          </p:cNvSpPr>
          <p:nvPr/>
        </p:nvSpPr>
        <p:spPr bwMode="auto">
          <a:xfrm>
            <a:off x="28032" y="2192594"/>
            <a:ext cx="533400" cy="360721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2.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04" name="Oval 10"/>
          <p:cNvSpPr>
            <a:spLocks noChangeArrowheads="1"/>
          </p:cNvSpPr>
          <p:nvPr/>
        </p:nvSpPr>
        <p:spPr bwMode="auto">
          <a:xfrm>
            <a:off x="38918" y="3538384"/>
            <a:ext cx="511628" cy="462116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4.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05" name="Rectangle 12"/>
          <p:cNvSpPr>
            <a:spLocks noChangeArrowheads="1"/>
          </p:cNvSpPr>
          <p:nvPr/>
        </p:nvSpPr>
        <p:spPr bwMode="auto">
          <a:xfrm>
            <a:off x="0" y="1524000"/>
            <a:ext cx="9144000" cy="76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1" hangingPunct="1"/>
            <a:endParaRPr lang="ru-RU" sz="1800" smtClean="0"/>
          </a:p>
        </p:txBody>
      </p:sp>
      <p:sp>
        <p:nvSpPr>
          <p:cNvPr id="4106" name="Oval 13"/>
          <p:cNvSpPr>
            <a:spLocks noChangeArrowheads="1"/>
          </p:cNvSpPr>
          <p:nvPr/>
        </p:nvSpPr>
        <p:spPr bwMode="auto">
          <a:xfrm>
            <a:off x="27213" y="1695888"/>
            <a:ext cx="533400" cy="33113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1.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Oval 9"/>
          <p:cNvSpPr>
            <a:spLocks noChangeArrowheads="1"/>
          </p:cNvSpPr>
          <p:nvPr/>
        </p:nvSpPr>
        <p:spPr bwMode="auto">
          <a:xfrm>
            <a:off x="28032" y="2954594"/>
            <a:ext cx="503554" cy="34904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uk-UA" sz="1800" dirty="0" smtClean="0"/>
              <a:t>.</a:t>
            </a:r>
            <a:endParaRPr lang="ru-RU" sz="1800" dirty="0" smtClean="0"/>
          </a:p>
        </p:txBody>
      </p:sp>
      <p:sp>
        <p:nvSpPr>
          <p:cNvPr id="20" name="Oval 10"/>
          <p:cNvSpPr>
            <a:spLocks noChangeArrowheads="1"/>
          </p:cNvSpPr>
          <p:nvPr/>
        </p:nvSpPr>
        <p:spPr bwMode="auto">
          <a:xfrm>
            <a:off x="49450" y="4637747"/>
            <a:ext cx="533401" cy="51127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uk-UA" sz="1800" dirty="0" smtClean="0"/>
              <a:t>.</a:t>
            </a:r>
            <a:endParaRPr lang="ru-RU" sz="1800" dirty="0" smtClean="0"/>
          </a:p>
        </p:txBody>
      </p:sp>
      <p:sp>
        <p:nvSpPr>
          <p:cNvPr id="15" name="Oval 10"/>
          <p:cNvSpPr>
            <a:spLocks noChangeArrowheads="1"/>
          </p:cNvSpPr>
          <p:nvPr/>
        </p:nvSpPr>
        <p:spPr bwMode="auto">
          <a:xfrm>
            <a:off x="294732" y="5628967"/>
            <a:ext cx="533401" cy="521109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6.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851" y="6292645"/>
            <a:ext cx="1274931" cy="506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3" name="Picture 23" descr="nepratsevlashtovanyh-osib-z-invalidnistyu-i-grupy-_0 (1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58813" y="5801533"/>
            <a:ext cx="4327811" cy="8833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Oval 10"/>
          <p:cNvSpPr>
            <a:spLocks noChangeArrowheads="1"/>
          </p:cNvSpPr>
          <p:nvPr/>
        </p:nvSpPr>
        <p:spPr bwMode="auto">
          <a:xfrm>
            <a:off x="98817" y="6251550"/>
            <a:ext cx="379302" cy="30409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uk-UA" sz="1200" dirty="0" smtClean="0">
                <a:latin typeface="Times New Roman" pitchFamily="18" charset="0"/>
                <a:cs typeface="Times New Roman" pitchFamily="18" charset="0"/>
              </a:rPr>
              <a:t>13.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Oval 10"/>
          <p:cNvSpPr>
            <a:spLocks noChangeArrowheads="1"/>
          </p:cNvSpPr>
          <p:nvPr/>
        </p:nvSpPr>
        <p:spPr bwMode="auto">
          <a:xfrm>
            <a:off x="175661" y="5511564"/>
            <a:ext cx="379302" cy="30409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uk-UA" sz="1200" dirty="0" smtClean="0">
                <a:latin typeface="Times New Roman" pitchFamily="18" charset="0"/>
                <a:cs typeface="Times New Roman" pitchFamily="18" charset="0"/>
              </a:rPr>
              <a:t>11.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Oval 10"/>
          <p:cNvSpPr>
            <a:spLocks noChangeArrowheads="1"/>
          </p:cNvSpPr>
          <p:nvPr/>
        </p:nvSpPr>
        <p:spPr bwMode="auto">
          <a:xfrm>
            <a:off x="189650" y="5151997"/>
            <a:ext cx="379302" cy="30409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uk-UA" sz="1200" dirty="0" smtClean="0">
                <a:latin typeface="Times New Roman" pitchFamily="18" charset="0"/>
                <a:cs typeface="Times New Roman" pitchFamily="18" charset="0"/>
              </a:rPr>
              <a:t>10.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Oval 10"/>
          <p:cNvSpPr>
            <a:spLocks noChangeArrowheads="1"/>
          </p:cNvSpPr>
          <p:nvPr/>
        </p:nvSpPr>
        <p:spPr bwMode="auto">
          <a:xfrm>
            <a:off x="82958" y="4090930"/>
            <a:ext cx="379302" cy="30409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uk-UA" sz="1200" dirty="0" smtClean="0">
                <a:latin typeface="Times New Roman" pitchFamily="18" charset="0"/>
                <a:cs typeface="Times New Roman" pitchFamily="18" charset="0"/>
              </a:rPr>
              <a:t>7.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Oval 10"/>
          <p:cNvSpPr>
            <a:spLocks noChangeArrowheads="1"/>
          </p:cNvSpPr>
          <p:nvPr/>
        </p:nvSpPr>
        <p:spPr bwMode="auto">
          <a:xfrm>
            <a:off x="73126" y="4449452"/>
            <a:ext cx="379302" cy="30409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uk-UA" sz="1200" dirty="0" smtClean="0">
                <a:latin typeface="Times New Roman" pitchFamily="18" charset="0"/>
                <a:cs typeface="Times New Roman" pitchFamily="18" charset="0"/>
              </a:rPr>
              <a:t>8.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Oval 10"/>
          <p:cNvSpPr>
            <a:spLocks noChangeArrowheads="1"/>
          </p:cNvSpPr>
          <p:nvPr/>
        </p:nvSpPr>
        <p:spPr bwMode="auto">
          <a:xfrm>
            <a:off x="64642" y="3614759"/>
            <a:ext cx="379302" cy="30409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uk-UA" sz="1200" dirty="0" smtClean="0">
                <a:latin typeface="Times New Roman" pitchFamily="18" charset="0"/>
                <a:cs typeface="Times New Roman" pitchFamily="18" charset="0"/>
              </a:rPr>
              <a:t>6.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Oval 10"/>
          <p:cNvSpPr>
            <a:spLocks noChangeArrowheads="1"/>
          </p:cNvSpPr>
          <p:nvPr/>
        </p:nvSpPr>
        <p:spPr bwMode="auto">
          <a:xfrm>
            <a:off x="48225" y="2368608"/>
            <a:ext cx="329526" cy="296899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uk-UA" sz="12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uk-UA" sz="1800" dirty="0" smtClean="0"/>
              <a:t>.</a:t>
            </a:r>
            <a:endParaRPr lang="ru-RU" sz="1800" dirty="0" smtClean="0"/>
          </a:p>
        </p:txBody>
      </p:sp>
      <p:sp>
        <p:nvSpPr>
          <p:cNvPr id="19" name="Oval 10"/>
          <p:cNvSpPr>
            <a:spLocks noChangeArrowheads="1"/>
          </p:cNvSpPr>
          <p:nvPr/>
        </p:nvSpPr>
        <p:spPr bwMode="auto">
          <a:xfrm>
            <a:off x="127995" y="1976285"/>
            <a:ext cx="332366" cy="373626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uk-UA" sz="1200" dirty="0" smtClean="0">
                <a:latin typeface="Times New Roman" pitchFamily="18" charset="0"/>
                <a:cs typeface="Times New Roman" pitchFamily="18" charset="0"/>
              </a:rPr>
              <a:t>2.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9" name="Oval 12"/>
          <p:cNvSpPr>
            <a:spLocks noChangeArrowheads="1"/>
          </p:cNvSpPr>
          <p:nvPr/>
        </p:nvSpPr>
        <p:spPr bwMode="auto">
          <a:xfrm>
            <a:off x="127994" y="1602131"/>
            <a:ext cx="332365" cy="30234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uk-UA" sz="1200" dirty="0" smtClean="0">
                <a:latin typeface="Times New Roman" pitchFamily="18" charset="0"/>
                <a:cs typeface="Times New Roman" pitchFamily="18" charset="0"/>
              </a:rPr>
              <a:t>1.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0" descr="soc_poslygu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1848" y="1524000"/>
            <a:ext cx="2007185" cy="1707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>
          <a:xfrm>
            <a:off x="3915229" y="370115"/>
            <a:ext cx="4800600" cy="944563"/>
          </a:xfrm>
        </p:spPr>
        <p:txBody>
          <a:bodyPr/>
          <a:lstStyle/>
          <a:p>
            <a:pPr eaLnBrk="1" hangingPunct="1"/>
            <a:r>
              <a:rPr lang="uk-UA" sz="2400" b="1" dirty="0" smtClean="0">
                <a:solidFill>
                  <a:schemeClr val="folHlink"/>
                </a:solidFill>
                <a:latin typeface="Arial Black" pitchFamily="34" charset="0"/>
              </a:rPr>
              <a:t>по галузі «Соціальний захист та соціальне забезпечення»</a:t>
            </a:r>
            <a:endParaRPr lang="ru-RU" sz="2400" b="1" dirty="0" smtClean="0">
              <a:solidFill>
                <a:schemeClr val="folHlink"/>
              </a:solidFill>
              <a:latin typeface="Arial Black" pitchFamily="34" charset="0"/>
            </a:endParaRPr>
          </a:p>
        </p:txBody>
      </p:sp>
      <p:sp>
        <p:nvSpPr>
          <p:cNvPr id="5124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19313" y="1391498"/>
            <a:ext cx="5886451" cy="4385187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1200" dirty="0" smtClean="0">
                <a:latin typeface="Times New Roman" pitchFamily="18" charset="0"/>
              </a:rPr>
              <a:t>  </a:t>
            </a:r>
          </a:p>
          <a:p>
            <a:pPr eaLnBrk="1" hangingPunct="1">
              <a:lnSpc>
                <a:spcPct val="80000"/>
              </a:lnSpc>
              <a:buNone/>
            </a:pPr>
            <a:r>
              <a:rPr lang="uk-UA" sz="1200" b="1" dirty="0" smtClean="0">
                <a:latin typeface="Times New Roman" pitchFamily="18" charset="0"/>
                <a:cs typeface="Times New Roman" pitchFamily="18" charset="0"/>
              </a:rPr>
              <a:t>223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мешканці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громади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громади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отримали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одноразову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матеріальну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допомогу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лікування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постраждалі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пожеж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,, на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поховання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деяких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категорій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осіб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(590,0 тис.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грн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eaLnBrk="1" hangingPunct="1">
              <a:lnSpc>
                <a:spcPct val="80000"/>
              </a:lnSpc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осіб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інвалідністю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отримали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матеріальну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допомогу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(252,7 тис.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грн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);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uk-UA" sz="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uk-UA" sz="1200" b="1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uk-UA" sz="1200" dirty="0" smtClean="0">
                <a:latin typeface="Times New Roman" pitchFamily="18" charset="0"/>
                <a:cs typeface="Times New Roman" pitchFamily="18" charset="0"/>
              </a:rPr>
              <a:t> хворим з </a:t>
            </a:r>
            <a:r>
              <a:rPr lang="uk-UA" sz="1200" dirty="0" err="1" smtClean="0">
                <a:latin typeface="Times New Roman" pitchFamily="18" charset="0"/>
                <a:cs typeface="Times New Roman" pitchFamily="18" charset="0"/>
              </a:rPr>
              <a:t>хроничною</a:t>
            </a:r>
            <a:r>
              <a:rPr lang="uk-UA" sz="1200" dirty="0" smtClean="0">
                <a:latin typeface="Times New Roman" pitchFamily="18" charset="0"/>
                <a:cs typeface="Times New Roman" pitchFamily="18" charset="0"/>
              </a:rPr>
              <a:t> нирковою недостатністю відшкодовано за проїзд для отримання курсів програмного гемодіалізу в медичних закладах (321,9 </a:t>
            </a:r>
            <a:r>
              <a:rPr lang="uk-UA" sz="1200" dirty="0" err="1" smtClean="0">
                <a:latin typeface="Times New Roman" pitchFamily="18" charset="0"/>
                <a:cs typeface="Times New Roman" pitchFamily="18" charset="0"/>
              </a:rPr>
              <a:t>тис.грн</a:t>
            </a:r>
            <a:r>
              <a:rPr lang="uk-UA" sz="1200" dirty="0" smtClean="0"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uk-UA" sz="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uk-UA" sz="1200" dirty="0" smtClean="0">
                <a:latin typeface="Times New Roman" pitchFamily="18" charset="0"/>
                <a:cs typeface="Times New Roman" pitchFamily="18" charset="0"/>
              </a:rPr>
              <a:t>За перевезення </a:t>
            </a:r>
            <a:r>
              <a:rPr lang="uk-UA" sz="1200" b="1" dirty="0" smtClean="0">
                <a:latin typeface="Times New Roman" pitchFamily="18" charset="0"/>
                <a:cs typeface="Times New Roman" pitchFamily="18" charset="0"/>
              </a:rPr>
              <a:t>434</a:t>
            </a:r>
            <a:r>
              <a:rPr lang="uk-UA" sz="1200" dirty="0" smtClean="0">
                <a:latin typeface="Times New Roman" pitchFamily="18" charset="0"/>
                <a:cs typeface="Times New Roman" pitchFamily="18" charset="0"/>
              </a:rPr>
              <a:t> пільговиків компенсовано перевізникам за пільговий проїзд залізничним транспортом (9,0 тис. </a:t>
            </a:r>
            <a:r>
              <a:rPr lang="uk-UA" sz="1200" dirty="0" err="1" smtClean="0">
                <a:latin typeface="Times New Roman" pitchFamily="18" charset="0"/>
                <a:cs typeface="Times New Roman" pitchFamily="18" charset="0"/>
              </a:rPr>
              <a:t>грн</a:t>
            </a:r>
            <a:r>
              <a:rPr lang="uk-UA" sz="1200" dirty="0" smtClean="0">
                <a:latin typeface="Times New Roman" pitchFamily="18" charset="0"/>
                <a:cs typeface="Times New Roman" pitchFamily="18" charset="0"/>
              </a:rPr>
              <a:t>);</a:t>
            </a:r>
            <a:endParaRPr lang="uk-UA" sz="120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uk-UA" sz="1200" b="1" dirty="0" smtClean="0">
                <a:latin typeface="Times New Roman" pitchFamily="18" charset="0"/>
                <a:cs typeface="Times New Roman" pitchFamily="18" charset="0"/>
              </a:rPr>
              <a:t>52</a:t>
            </a:r>
            <a:r>
              <a:rPr lang="uk-UA" sz="1200" dirty="0" smtClean="0">
                <a:latin typeface="Times New Roman" pitchFamily="18" charset="0"/>
                <a:cs typeface="Times New Roman" pitchFamily="18" charset="0"/>
              </a:rPr>
              <a:t> громадянам відшкодовано витрати за надані пільги за користування послугами зв’язку (61,0 </a:t>
            </a:r>
            <a:r>
              <a:rPr lang="uk-UA" sz="1200" dirty="0" err="1" smtClean="0">
                <a:latin typeface="Times New Roman" pitchFamily="18" charset="0"/>
                <a:cs typeface="Times New Roman" pitchFamily="18" charset="0"/>
              </a:rPr>
              <a:t>тис.грн</a:t>
            </a:r>
            <a:r>
              <a:rPr lang="uk-UA" sz="1200" dirty="0" smtClean="0"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uk-UA" sz="80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uk-UA" sz="1200" b="1" dirty="0" smtClean="0">
                <a:latin typeface="Times New Roman" pitchFamily="18" charset="0"/>
                <a:cs typeface="Times New Roman" pitchFamily="18" charset="0"/>
              </a:rPr>
              <a:t>44</a:t>
            </a:r>
            <a:r>
              <a:rPr lang="uk-UA" sz="1200" dirty="0" smtClean="0">
                <a:latin typeface="Times New Roman" pitchFamily="18" charset="0"/>
                <a:cs typeface="Times New Roman" pitchFamily="18" charset="0"/>
              </a:rPr>
              <a:t> особам, які надають соціальні послуги з догляду на непрофесійній основі, проведена виплата компенсації (985,8 </a:t>
            </a:r>
            <a:r>
              <a:rPr lang="uk-UA" sz="1200" dirty="0" err="1" smtClean="0">
                <a:latin typeface="Times New Roman" pitchFamily="18" charset="0"/>
                <a:cs typeface="Times New Roman" pitchFamily="18" charset="0"/>
              </a:rPr>
              <a:t>тис.грн</a:t>
            </a:r>
            <a:r>
              <a:rPr lang="uk-UA" sz="1200" dirty="0" smtClean="0"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uk-UA" sz="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lang="uk-UA" sz="1200" b="1" dirty="0" smtClean="0">
                <a:latin typeface="Times New Roman" pitchFamily="18" charset="0"/>
                <a:cs typeface="Times New Roman" pitchFamily="18" charset="0"/>
              </a:rPr>
              <a:t>17</a:t>
            </a:r>
            <a:r>
              <a:rPr lang="uk-UA" sz="1200" dirty="0" smtClean="0">
                <a:latin typeface="Times New Roman" pitchFamily="18" charset="0"/>
                <a:cs typeface="Times New Roman" pitchFamily="18" charset="0"/>
              </a:rPr>
              <a:t> членів сімей загиблих /померлих Захисників і Захисниць отримали одноразову матеріальну допомогу (170,0 </a:t>
            </a:r>
            <a:r>
              <a:rPr lang="uk-UA" sz="1200" dirty="0" err="1" smtClean="0">
                <a:latin typeface="Times New Roman" pitchFamily="18" charset="0"/>
                <a:cs typeface="Times New Roman" pitchFamily="18" charset="0"/>
              </a:rPr>
              <a:t>тис.грн</a:t>
            </a:r>
            <a:r>
              <a:rPr lang="uk-UA" sz="1200" dirty="0" smtClean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uk-UA" sz="1200" b="1" dirty="0" smtClean="0">
                <a:latin typeface="Times New Roman" pitchFamily="18" charset="0"/>
                <a:cs typeface="Times New Roman" pitchFamily="18" charset="0"/>
              </a:rPr>
              <a:t>35</a:t>
            </a:r>
            <a:r>
              <a:rPr lang="uk-UA" sz="1200" dirty="0">
                <a:latin typeface="Times New Roman" pitchFamily="18" charset="0"/>
                <a:cs typeface="Times New Roman" pitchFamily="18" charset="0"/>
              </a:rPr>
              <a:t> членів сімей </a:t>
            </a:r>
            <a:r>
              <a:rPr lang="uk-UA" sz="1200" dirty="0" smtClean="0">
                <a:latin typeface="Times New Roman" pitchFamily="18" charset="0"/>
                <a:cs typeface="Times New Roman" pitchFamily="18" charset="0"/>
              </a:rPr>
              <a:t>– щорічну матеріальну допомогу (280,0 </a:t>
            </a:r>
            <a:r>
              <a:rPr lang="uk-UA" sz="1200" dirty="0" err="1" smtClean="0">
                <a:latin typeface="Times New Roman" pitchFamily="18" charset="0"/>
                <a:cs typeface="Times New Roman" pitchFamily="18" charset="0"/>
              </a:rPr>
              <a:t>тис.грн</a:t>
            </a:r>
            <a:r>
              <a:rPr lang="uk-UA" sz="1200" dirty="0" smtClean="0"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eaLnBrk="1" hangingPunct="1">
              <a:lnSpc>
                <a:spcPct val="80000"/>
              </a:lnSpc>
              <a:buNone/>
            </a:pPr>
            <a:r>
              <a:rPr lang="uk-UA" sz="1200" dirty="0" smtClean="0">
                <a:latin typeface="Times New Roman" pitchFamily="18" charset="0"/>
                <a:cs typeface="Times New Roman" pitchFamily="18" charset="0"/>
              </a:rPr>
              <a:t>6 членів громадських організацій отримало матеріальну допомогу (6,0 </a:t>
            </a:r>
            <a:r>
              <a:rPr lang="uk-UA" sz="1200" dirty="0" err="1" smtClean="0">
                <a:latin typeface="Times New Roman" pitchFamily="18" charset="0"/>
                <a:cs typeface="Times New Roman" pitchFamily="18" charset="0"/>
              </a:rPr>
              <a:t>тис.грн</a:t>
            </a:r>
            <a:r>
              <a:rPr lang="uk-UA" sz="1200" dirty="0" smtClean="0"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eaLnBrk="1" hangingPunct="1">
              <a:lnSpc>
                <a:spcPct val="80000"/>
              </a:lnSpc>
              <a:buNone/>
            </a:pPr>
            <a:endParaRPr lang="uk-UA" sz="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lang="uk-UA" sz="1200" dirty="0" smtClean="0">
                <a:latin typeface="Times New Roman" pitchFamily="18" charset="0"/>
                <a:cs typeface="Times New Roman" pitchFamily="18" charset="0"/>
              </a:rPr>
              <a:t>Проведено відшкодування витрат суб’єкту господарювання, який займається похованням загиблих </a:t>
            </a:r>
            <a:r>
              <a:rPr lang="uk-UA" sz="1200" dirty="0" err="1" smtClean="0">
                <a:latin typeface="Times New Roman" pitchFamily="18" charset="0"/>
                <a:cs typeface="Times New Roman" pitchFamily="18" charset="0"/>
              </a:rPr>
              <a:t>Захисникі</a:t>
            </a:r>
            <a:r>
              <a:rPr lang="uk-UA" sz="1200" dirty="0" smtClean="0">
                <a:latin typeface="Times New Roman" pitchFamily="18" charset="0"/>
                <a:cs typeface="Times New Roman" pitchFamily="18" charset="0"/>
              </a:rPr>
              <a:t> і Захисниць України (167,0 </a:t>
            </a:r>
            <a:r>
              <a:rPr lang="uk-UA" sz="1200" dirty="0" err="1" smtClean="0">
                <a:latin typeface="Times New Roman" pitchFamily="18" charset="0"/>
                <a:cs typeface="Times New Roman" pitchFamily="18" charset="0"/>
              </a:rPr>
              <a:t>тис.грн</a:t>
            </a:r>
            <a:r>
              <a:rPr lang="uk-UA" sz="1200" dirty="0" smtClean="0"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eaLnBrk="1" hangingPunct="1">
              <a:lnSpc>
                <a:spcPct val="80000"/>
              </a:lnSpc>
              <a:buNone/>
            </a:pPr>
            <a:r>
              <a:rPr lang="uk-UA" sz="1200" b="1" dirty="0" smtClean="0">
                <a:latin typeface="Times New Roman" pitchFamily="18" charset="0"/>
                <a:cs typeface="Times New Roman" pitchFamily="18" charset="0"/>
              </a:rPr>
              <a:t>29</a:t>
            </a:r>
            <a:r>
              <a:rPr lang="uk-UA" sz="1200" dirty="0" smtClean="0">
                <a:latin typeface="Times New Roman" pitchFamily="18" charset="0"/>
                <a:cs typeface="Times New Roman" pitchFamily="18" charset="0"/>
              </a:rPr>
              <a:t> домогосподарств отримали одноразову грошову допомогу на поліпшення житлово-побутових умов проживання ВПО (145,0 тис. </a:t>
            </a:r>
            <a:r>
              <a:rPr lang="uk-UA" sz="1200" dirty="0" err="1" smtClean="0">
                <a:latin typeface="Times New Roman" pitchFamily="18" charset="0"/>
                <a:cs typeface="Times New Roman" pitchFamily="18" charset="0"/>
              </a:rPr>
              <a:t>грн</a:t>
            </a:r>
            <a:r>
              <a:rPr lang="uk-UA" sz="1200" dirty="0" smtClean="0"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eaLnBrk="1" hangingPunct="1">
              <a:lnSpc>
                <a:spcPct val="80000"/>
              </a:lnSpc>
              <a:buNone/>
            </a:pPr>
            <a:r>
              <a:rPr lang="uk-UA" sz="1200" dirty="0" smtClean="0">
                <a:latin typeface="Times New Roman" pitchFamily="18" charset="0"/>
                <a:cs typeface="Times New Roman" pitchFamily="18" charset="0"/>
              </a:rPr>
              <a:t>Відшкодування витрат аптечній установі за надані послуги з безоплатно відпуску ліків громадянам, постраждалим внаслідок </a:t>
            </a:r>
            <a:r>
              <a:rPr lang="uk-UA" sz="1200" dirty="0" err="1" smtClean="0">
                <a:latin typeface="Times New Roman" pitchFamily="18" charset="0"/>
                <a:cs typeface="Times New Roman" pitchFamily="18" charset="0"/>
              </a:rPr>
              <a:t>Чорнобильськоїкатастрофи</a:t>
            </a:r>
            <a:r>
              <a:rPr lang="uk-UA" sz="1200" dirty="0" smtClean="0">
                <a:latin typeface="Times New Roman" pitchFamily="18" charset="0"/>
                <a:cs typeface="Times New Roman" pitchFamily="18" charset="0"/>
              </a:rPr>
              <a:t> (96,7 </a:t>
            </a:r>
            <a:r>
              <a:rPr lang="uk-UA" sz="1200" dirty="0" err="1" smtClean="0">
                <a:latin typeface="Times New Roman" pitchFamily="18" charset="0"/>
                <a:cs typeface="Times New Roman" pitchFamily="18" charset="0"/>
              </a:rPr>
              <a:t>тис.грн</a:t>
            </a:r>
            <a:r>
              <a:rPr lang="uk-UA" sz="1200" dirty="0" smtClean="0"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eaLnBrk="1" hangingPunct="1">
              <a:lnSpc>
                <a:spcPct val="80000"/>
              </a:lnSpc>
              <a:buNone/>
            </a:pPr>
            <a:endParaRPr lang="uk-UA" sz="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lang="uk-UA" sz="1200" dirty="0" smtClean="0">
                <a:latin typeface="Times New Roman" pitchFamily="18" charset="0"/>
                <a:cs typeface="Times New Roman" pitchFamily="18" charset="0"/>
              </a:rPr>
              <a:t>Видатки на інформатизацію УСЗН (5,3 </a:t>
            </a:r>
            <a:r>
              <a:rPr lang="uk-UA" sz="1200" dirty="0" err="1" smtClean="0">
                <a:latin typeface="Times New Roman" pitchFamily="18" charset="0"/>
                <a:cs typeface="Times New Roman" pitchFamily="18" charset="0"/>
              </a:rPr>
              <a:t>тис.грн</a:t>
            </a:r>
            <a:r>
              <a:rPr lang="uk-UA" sz="1200" dirty="0" smtClean="0">
                <a:latin typeface="Times New Roman" pitchFamily="18" charset="0"/>
                <a:cs typeface="Times New Roman" pitchFamily="18" charset="0"/>
              </a:rPr>
              <a:t>); інші заходи молодіжної політики (42,0 </a:t>
            </a:r>
            <a:r>
              <a:rPr lang="uk-UA" sz="1200" dirty="0" err="1" smtClean="0">
                <a:latin typeface="Times New Roman" pitchFamily="18" charset="0"/>
                <a:cs typeface="Times New Roman" pitchFamily="18" charset="0"/>
              </a:rPr>
              <a:t>тис.грн</a:t>
            </a:r>
            <a:r>
              <a:rPr lang="uk-UA" sz="1200" dirty="0" smtClean="0">
                <a:latin typeface="Times New Roman" pitchFamily="18" charset="0"/>
                <a:cs typeface="Times New Roman" pitchFamily="18" charset="0"/>
              </a:rPr>
              <a:t>), заходи </a:t>
            </a:r>
            <a:r>
              <a:rPr lang="uk-UA" sz="1200" dirty="0" err="1" smtClean="0">
                <a:latin typeface="Times New Roman" pitchFamily="18" charset="0"/>
                <a:cs typeface="Times New Roman" pitchFamily="18" charset="0"/>
              </a:rPr>
              <a:t>держполітики</a:t>
            </a:r>
            <a:r>
              <a:rPr lang="uk-UA" sz="1200" dirty="0" smtClean="0">
                <a:latin typeface="Times New Roman" pitchFamily="18" charset="0"/>
                <a:cs typeface="Times New Roman" pitchFamily="18" charset="0"/>
              </a:rPr>
              <a:t> з питань дітей (34,4 </a:t>
            </a:r>
            <a:r>
              <a:rPr lang="uk-UA" sz="1200" dirty="0" err="1" smtClean="0">
                <a:latin typeface="Times New Roman" pitchFamily="18" charset="0"/>
                <a:cs typeface="Times New Roman" pitchFamily="18" charset="0"/>
              </a:rPr>
              <a:t>тис.грн</a:t>
            </a:r>
            <a:r>
              <a:rPr lang="uk-UA" sz="1200" dirty="0" smtClean="0"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eaLnBrk="1" hangingPunct="1">
              <a:lnSpc>
                <a:spcPct val="80000"/>
              </a:lnSpc>
              <a:buNone/>
            </a:pPr>
            <a:r>
              <a:rPr lang="uk-UA" sz="1200" dirty="0" smtClean="0">
                <a:latin typeface="Times New Roman" pitchFamily="18" charset="0"/>
                <a:cs typeface="Times New Roman" pitchFamily="18" charset="0"/>
              </a:rPr>
              <a:t>Утримання Центру надання соціальних послуг (12656,3 </a:t>
            </a:r>
            <a:r>
              <a:rPr lang="uk-UA" sz="1200" dirty="0" err="1" smtClean="0">
                <a:latin typeface="Times New Roman" pitchFamily="18" charset="0"/>
                <a:cs typeface="Times New Roman" pitchFamily="18" charset="0"/>
              </a:rPr>
              <a:t>тис.грн</a:t>
            </a:r>
            <a:r>
              <a:rPr lang="uk-UA" sz="12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5125" name="WordArt 5"/>
          <p:cNvSpPr>
            <a:spLocks noChangeArrowheads="1" noChangeShapeType="1" noTextEdit="1"/>
          </p:cNvSpPr>
          <p:nvPr/>
        </p:nvSpPr>
        <p:spPr bwMode="auto">
          <a:xfrm>
            <a:off x="504371" y="257629"/>
            <a:ext cx="3284538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1" hangingPunct="1"/>
            <a:r>
              <a:rPr lang="ru-RU" sz="3600" kern="1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ВИДАТКИ</a:t>
            </a:r>
          </a:p>
        </p:txBody>
      </p:sp>
      <p:sp>
        <p:nvSpPr>
          <p:cNvPr id="5126" name="WordArt 6"/>
          <p:cNvSpPr>
            <a:spLocks noChangeArrowheads="1" noChangeShapeType="1" noTextEdit="1"/>
          </p:cNvSpPr>
          <p:nvPr/>
        </p:nvSpPr>
        <p:spPr bwMode="auto">
          <a:xfrm>
            <a:off x="885371" y="903514"/>
            <a:ext cx="2209800" cy="604838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33333"/>
              </a:avLst>
            </a:prstTxWarp>
          </a:bodyPr>
          <a:lstStyle/>
          <a:p>
            <a:pPr algn="ctr" eaLnBrk="1" hangingPunct="1"/>
            <a:r>
              <a:rPr lang="ru-RU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Times New Roman"/>
                <a:cs typeface="Times New Roman"/>
              </a:rPr>
              <a:t>за 2024 </a:t>
            </a:r>
            <a:r>
              <a:rPr lang="ru-RU" sz="3600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Times New Roman"/>
                <a:cs typeface="Times New Roman"/>
              </a:rPr>
              <a:t>рік</a:t>
            </a:r>
            <a:endParaRPr lang="ru-RU" sz="3600" kern="10" dirty="0" smtClean="0">
              <a:ln w="9525">
                <a:solidFill>
                  <a:srgbClr val="000000"/>
                </a:solidFill>
                <a:round/>
                <a:headEnd/>
                <a:tailEnd/>
              </a:ln>
              <a:latin typeface="Times New Roman"/>
              <a:cs typeface="Times New Roman"/>
            </a:endParaRPr>
          </a:p>
        </p:txBody>
      </p:sp>
      <p:sp>
        <p:nvSpPr>
          <p:cNvPr id="5127" name="Oval 10"/>
          <p:cNvSpPr>
            <a:spLocks noChangeArrowheads="1"/>
          </p:cNvSpPr>
          <p:nvPr/>
        </p:nvSpPr>
        <p:spPr bwMode="auto">
          <a:xfrm>
            <a:off x="98817" y="3215145"/>
            <a:ext cx="329526" cy="304801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uk-UA" sz="1200" smtClean="0">
                <a:latin typeface="Times New Roman" pitchFamily="18" charset="0"/>
                <a:cs typeface="Times New Roman" pitchFamily="18" charset="0"/>
              </a:rPr>
              <a:t>5.</a:t>
            </a:r>
            <a:endParaRPr lang="ru-RU" sz="12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8" name="Rectangle 11"/>
          <p:cNvSpPr>
            <a:spLocks noChangeArrowheads="1"/>
          </p:cNvSpPr>
          <p:nvPr/>
        </p:nvSpPr>
        <p:spPr bwMode="auto">
          <a:xfrm>
            <a:off x="0" y="1524000"/>
            <a:ext cx="9144000" cy="76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1" hangingPunct="1"/>
            <a:endParaRPr lang="ru-RU" sz="1800" smtClean="0"/>
          </a:p>
        </p:txBody>
      </p:sp>
      <p:sp>
        <p:nvSpPr>
          <p:cNvPr id="17" name="Oval 10"/>
          <p:cNvSpPr>
            <a:spLocks noChangeArrowheads="1"/>
          </p:cNvSpPr>
          <p:nvPr/>
        </p:nvSpPr>
        <p:spPr bwMode="auto">
          <a:xfrm>
            <a:off x="48224" y="2836606"/>
            <a:ext cx="331077" cy="32446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uk-UA" sz="1200" dirty="0" smtClean="0">
                <a:latin typeface="Times New Roman" pitchFamily="18" charset="0"/>
                <a:cs typeface="Times New Roman" pitchFamily="18" charset="0"/>
              </a:rPr>
              <a:t>4.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6855" y="3231229"/>
            <a:ext cx="3398655" cy="26928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Oval 10"/>
          <p:cNvSpPr>
            <a:spLocks noChangeArrowheads="1"/>
          </p:cNvSpPr>
          <p:nvPr/>
        </p:nvSpPr>
        <p:spPr bwMode="auto">
          <a:xfrm>
            <a:off x="134506" y="4811850"/>
            <a:ext cx="379302" cy="30409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uk-UA" sz="1200" dirty="0" smtClean="0">
                <a:latin typeface="Times New Roman" pitchFamily="18" charset="0"/>
                <a:cs typeface="Times New Roman" pitchFamily="18" charset="0"/>
              </a:rPr>
              <a:t>9.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Oval 10"/>
          <p:cNvSpPr>
            <a:spLocks noChangeArrowheads="1"/>
          </p:cNvSpPr>
          <p:nvPr/>
        </p:nvSpPr>
        <p:spPr bwMode="auto">
          <a:xfrm>
            <a:off x="175661" y="5924049"/>
            <a:ext cx="379302" cy="30409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uk-UA" sz="1200" dirty="0" smtClean="0">
                <a:latin typeface="Times New Roman" pitchFamily="18" charset="0"/>
                <a:cs typeface="Times New Roman" pitchFamily="18" charset="0"/>
              </a:rPr>
              <a:t>12.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ChangeArrowheads="1"/>
          </p:cNvSpPr>
          <p:nvPr>
            <p:ph type="title"/>
          </p:nvPr>
        </p:nvSpPr>
        <p:spPr>
          <a:xfrm>
            <a:off x="3886200" y="381000"/>
            <a:ext cx="5105400" cy="1020763"/>
          </a:xfrm>
        </p:spPr>
        <p:txBody>
          <a:bodyPr/>
          <a:lstStyle/>
          <a:p>
            <a:pPr eaLnBrk="1" hangingPunct="1">
              <a:defRPr/>
            </a:pPr>
            <a:r>
              <a:rPr lang="uk-UA" sz="2800" b="1" u="sng" dirty="0" smtClean="0">
                <a:solidFill>
                  <a:schemeClr val="fol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По галузі «Культура і мистецтво»</a:t>
            </a:r>
            <a:endParaRPr lang="ru-RU" sz="2800" b="1" u="sng" dirty="0" smtClean="0">
              <a:solidFill>
                <a:schemeClr val="folHlin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Black" pitchFamily="34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82171" y="1698170"/>
            <a:ext cx="5399316" cy="5007429"/>
          </a:xfrm>
        </p:spPr>
        <p:txBody>
          <a:bodyPr/>
          <a:lstStyle/>
          <a:p>
            <a:pPr algn="ctr">
              <a:defRPr sz="1400" b="0" i="0" u="none" strike="noStrike" kern="1200" baseline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pPr>
            <a:r>
              <a:rPr lang="uk-UA" sz="1400" dirty="0">
                <a:latin typeface="Times New Roman" pitchFamily="18" charset="0"/>
                <a:cs typeface="Times New Roman" pitchFamily="18" charset="0"/>
              </a:rPr>
              <a:t>Динаміка видатків загального фонду бюджету</a:t>
            </a:r>
          </a:p>
          <a:p>
            <a:pPr algn="ctr">
              <a:defRPr sz="1400" b="0" i="0" u="none" strike="noStrike" kern="1200" baseline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pPr>
            <a:r>
              <a:rPr lang="uk-UA" sz="1400" dirty="0">
                <a:latin typeface="Times New Roman" pitchFamily="18" charset="0"/>
                <a:cs typeface="Times New Roman" pitchFamily="18" charset="0"/>
              </a:rPr>
              <a:t> Новгород-Сіверської МТГ на галузь </a:t>
            </a: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«Культура </a:t>
            </a:r>
            <a:r>
              <a:rPr lang="uk-UA" sz="1400" dirty="0">
                <a:latin typeface="Times New Roman" pitchFamily="18" charset="0"/>
                <a:cs typeface="Times New Roman" pitchFamily="18" charset="0"/>
              </a:rPr>
              <a:t>і </a:t>
            </a: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мистецтво» </a:t>
            </a:r>
            <a:endParaRPr lang="uk-UA" sz="14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 sz="1400" b="0" i="0" u="none" strike="noStrike" kern="1200" baseline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pPr>
            <a:r>
              <a:rPr lang="uk-UA" sz="1400" dirty="0">
                <a:latin typeface="Times New Roman" pitchFamily="18" charset="0"/>
                <a:cs typeface="Times New Roman" pitchFamily="18" charset="0"/>
              </a:rPr>
              <a:t>за 2023-2024 рр. (</a:t>
            </a:r>
            <a:r>
              <a:rPr lang="uk-UA" sz="1400" dirty="0" err="1">
                <a:latin typeface="Times New Roman" pitchFamily="18" charset="0"/>
                <a:cs typeface="Times New Roman" pitchFamily="18" charset="0"/>
              </a:rPr>
              <a:t>тис.грн</a:t>
            </a:r>
            <a:r>
              <a:rPr lang="uk-UA" sz="1400" dirty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8" name="WordArt 5"/>
          <p:cNvSpPr>
            <a:spLocks noChangeArrowheads="1" noChangeShapeType="1" noTextEdit="1"/>
          </p:cNvSpPr>
          <p:nvPr/>
        </p:nvSpPr>
        <p:spPr bwMode="auto">
          <a:xfrm>
            <a:off x="475344" y="228600"/>
            <a:ext cx="3284538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1" hangingPunct="1"/>
            <a:r>
              <a:rPr lang="ru-RU" sz="3600" kern="1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ВИДАТКИ</a:t>
            </a:r>
          </a:p>
        </p:txBody>
      </p:sp>
      <p:sp>
        <p:nvSpPr>
          <p:cNvPr id="6149" name="WordArt 7"/>
          <p:cNvSpPr>
            <a:spLocks noChangeArrowheads="1" noChangeShapeType="1" noTextEdit="1"/>
          </p:cNvSpPr>
          <p:nvPr/>
        </p:nvSpPr>
        <p:spPr bwMode="auto">
          <a:xfrm>
            <a:off x="914400" y="830943"/>
            <a:ext cx="2209800" cy="604838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33333"/>
              </a:avLst>
            </a:prstTxWarp>
          </a:bodyPr>
          <a:lstStyle/>
          <a:p>
            <a:pPr algn="ctr" eaLnBrk="1" hangingPunct="1"/>
            <a:r>
              <a:rPr lang="ru-RU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Times New Roman"/>
                <a:cs typeface="Times New Roman"/>
              </a:rPr>
              <a:t>за 2024 </a:t>
            </a:r>
            <a:r>
              <a:rPr lang="ru-RU" sz="3600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Times New Roman"/>
                <a:cs typeface="Times New Roman"/>
              </a:rPr>
              <a:t>рік</a:t>
            </a:r>
            <a:endParaRPr lang="ru-RU" sz="3600" kern="10" dirty="0" smtClean="0">
              <a:ln w="9525">
                <a:solidFill>
                  <a:srgbClr val="000000"/>
                </a:solidFill>
                <a:round/>
                <a:headEnd/>
                <a:tailEnd/>
              </a:ln>
              <a:latin typeface="Times New Roman"/>
              <a:cs typeface="Times New Roman"/>
            </a:endParaRPr>
          </a:p>
        </p:txBody>
      </p:sp>
      <p:sp>
        <p:nvSpPr>
          <p:cNvPr id="6152" name="Rectangle 12"/>
          <p:cNvSpPr>
            <a:spLocks noChangeArrowheads="1"/>
          </p:cNvSpPr>
          <p:nvPr/>
        </p:nvSpPr>
        <p:spPr bwMode="auto">
          <a:xfrm>
            <a:off x="0" y="1524000"/>
            <a:ext cx="9144000" cy="76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1" hangingPunct="1"/>
            <a:endParaRPr lang="ru-RU" sz="1800" smtClean="0"/>
          </a:p>
        </p:txBody>
      </p:sp>
      <p:pic>
        <p:nvPicPr>
          <p:cNvPr id="6160" name="Picture 18" descr="загружен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19800" y="1683656"/>
            <a:ext cx="2819400" cy="2507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5087" y="3849914"/>
            <a:ext cx="3998913" cy="2934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6" name="Диаграмма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3086926"/>
              </p:ext>
            </p:extLst>
          </p:nvPr>
        </p:nvGraphicFramePr>
        <p:xfrm>
          <a:off x="176981" y="2084439"/>
          <a:ext cx="5171767" cy="45916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5058" y="2796809"/>
            <a:ext cx="3401961" cy="2669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9" name="Picture 23" descr="загружено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35799" y="1676400"/>
            <a:ext cx="1295401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9810" name="Rectangle 2"/>
          <p:cNvSpPr>
            <a:spLocks noGrp="1" noChangeArrowheads="1"/>
          </p:cNvSpPr>
          <p:nvPr>
            <p:ph type="title"/>
          </p:nvPr>
        </p:nvSpPr>
        <p:spPr>
          <a:xfrm>
            <a:off x="3886200" y="381000"/>
            <a:ext cx="5257800" cy="1020763"/>
          </a:xfrm>
        </p:spPr>
        <p:txBody>
          <a:bodyPr/>
          <a:lstStyle/>
          <a:p>
            <a:pPr eaLnBrk="1" hangingPunct="1">
              <a:defRPr/>
            </a:pPr>
            <a:r>
              <a:rPr lang="uk-UA" sz="2400" b="1" u="sng" dirty="0" smtClean="0">
                <a:solidFill>
                  <a:schemeClr val="fol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По галузі «Фізична </a:t>
            </a:r>
            <a:br>
              <a:rPr lang="uk-UA" sz="2400" b="1" u="sng" dirty="0" smtClean="0">
                <a:solidFill>
                  <a:schemeClr val="fol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</a:br>
            <a:r>
              <a:rPr lang="uk-UA" sz="2400" b="1" u="sng" dirty="0" smtClean="0">
                <a:solidFill>
                  <a:schemeClr val="fol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культура і спорт»</a:t>
            </a:r>
            <a:endParaRPr lang="ru-RU" sz="2400" b="1" u="sng" dirty="0" smtClean="0">
              <a:solidFill>
                <a:schemeClr val="folHlin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Black" pitchFamily="34" charset="0"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761999" y="1741715"/>
            <a:ext cx="4738915" cy="3701142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Проведення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навчально-тренувальних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зборів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змагань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олімпійських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видів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спорту</a:t>
            </a:r>
          </a:p>
          <a:p>
            <a:pPr eaLnBrk="1" hangingPunct="1">
              <a:lnSpc>
                <a:spcPct val="80000"/>
              </a:lnSpc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                   30,3 тис.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грн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eaLnBrk="1" hangingPunct="1">
              <a:lnSpc>
                <a:spcPct val="80000"/>
              </a:lnSpc>
              <a:buNone/>
            </a:pP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Проведення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навчально-тренувальних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зборів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змагань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неолімпійських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видів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спорту </a:t>
            </a:r>
          </a:p>
          <a:p>
            <a:pPr eaLnBrk="1" hangingPunct="1">
              <a:lnSpc>
                <a:spcPct val="80000"/>
              </a:lnSpc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		           8,5 тис.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грн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eaLnBrk="1" hangingPunct="1">
              <a:lnSpc>
                <a:spcPct val="80000"/>
              </a:lnSpc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eaLnBrk="1" hangingPunct="1">
              <a:lnSpc>
                <a:spcPct val="80000"/>
              </a:lnSpc>
              <a:buNone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Утримання позашкільного навчального закладу «Новгород-Сіверська комплексна дитячо-юнацька спортивна школа» Новгород-Сіверської міської ради Чернігівської області</a:t>
            </a:r>
          </a:p>
          <a:p>
            <a:pPr eaLnBrk="1" hangingPunct="1">
              <a:lnSpc>
                <a:spcPct val="80000"/>
              </a:lnSpc>
              <a:buNone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		          2290,8 тис. грн.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72" name="WordArt 5"/>
          <p:cNvSpPr>
            <a:spLocks noChangeArrowheads="1" noChangeShapeType="1" noTextEdit="1"/>
          </p:cNvSpPr>
          <p:nvPr/>
        </p:nvSpPr>
        <p:spPr bwMode="auto">
          <a:xfrm>
            <a:off x="518885" y="315686"/>
            <a:ext cx="3284538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1" hangingPunct="1"/>
            <a:r>
              <a:rPr lang="ru-RU" sz="3600" kern="1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ВИДАТКИ</a:t>
            </a:r>
          </a:p>
        </p:txBody>
      </p:sp>
      <p:pic>
        <p:nvPicPr>
          <p:cNvPr id="7173" name="Picture 6" descr="vidy-sporta1 (1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9943" y="5558971"/>
            <a:ext cx="8418287" cy="1124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4" name="WordArt 7"/>
          <p:cNvSpPr>
            <a:spLocks noChangeArrowheads="1" noChangeShapeType="1" noTextEdit="1"/>
          </p:cNvSpPr>
          <p:nvPr/>
        </p:nvSpPr>
        <p:spPr bwMode="auto">
          <a:xfrm>
            <a:off x="972457" y="889000"/>
            <a:ext cx="2209800" cy="604838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33333"/>
              </a:avLst>
            </a:prstTxWarp>
          </a:bodyPr>
          <a:lstStyle/>
          <a:p>
            <a:pPr algn="ctr" eaLnBrk="1" hangingPunct="1"/>
            <a:r>
              <a:rPr lang="ru-RU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Times New Roman"/>
                <a:cs typeface="Times New Roman"/>
              </a:rPr>
              <a:t>за 2024 </a:t>
            </a:r>
            <a:r>
              <a:rPr lang="ru-RU" sz="3600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Times New Roman"/>
                <a:cs typeface="Times New Roman"/>
              </a:rPr>
              <a:t>рік</a:t>
            </a:r>
            <a:endParaRPr lang="ru-RU" sz="3600" kern="10" dirty="0" smtClean="0">
              <a:ln w="9525">
                <a:solidFill>
                  <a:srgbClr val="000000"/>
                </a:solidFill>
                <a:round/>
                <a:headEnd/>
                <a:tailEnd/>
              </a:ln>
              <a:latin typeface="Times New Roman"/>
              <a:cs typeface="Times New Roman"/>
            </a:endParaRPr>
          </a:p>
        </p:txBody>
      </p:sp>
      <p:sp>
        <p:nvSpPr>
          <p:cNvPr id="7175" name="Oval 8"/>
          <p:cNvSpPr>
            <a:spLocks noChangeArrowheads="1"/>
          </p:cNvSpPr>
          <p:nvPr/>
        </p:nvSpPr>
        <p:spPr bwMode="auto">
          <a:xfrm>
            <a:off x="210457" y="1716314"/>
            <a:ext cx="533400" cy="4572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uk-UA" sz="1800" dirty="0" smtClean="0"/>
              <a:t>1.</a:t>
            </a:r>
            <a:endParaRPr lang="ru-RU" sz="1800" dirty="0" smtClean="0"/>
          </a:p>
        </p:txBody>
      </p:sp>
      <p:sp>
        <p:nvSpPr>
          <p:cNvPr id="7176" name="Oval 9"/>
          <p:cNvSpPr>
            <a:spLocks noChangeArrowheads="1"/>
          </p:cNvSpPr>
          <p:nvPr/>
        </p:nvSpPr>
        <p:spPr bwMode="auto">
          <a:xfrm>
            <a:off x="181428" y="2797628"/>
            <a:ext cx="533400" cy="4572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uk-UA" sz="1800" dirty="0" smtClean="0"/>
              <a:t>2.</a:t>
            </a:r>
            <a:endParaRPr lang="ru-RU" sz="1800" dirty="0" smtClean="0"/>
          </a:p>
        </p:txBody>
      </p:sp>
      <p:sp>
        <p:nvSpPr>
          <p:cNvPr id="7179" name="Rectangle 12"/>
          <p:cNvSpPr>
            <a:spLocks noChangeArrowheads="1"/>
          </p:cNvSpPr>
          <p:nvPr/>
        </p:nvSpPr>
        <p:spPr bwMode="auto">
          <a:xfrm>
            <a:off x="0" y="1524000"/>
            <a:ext cx="9144000" cy="76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1" hangingPunct="1"/>
            <a:endParaRPr lang="ru-RU" sz="1800" smtClean="0"/>
          </a:p>
        </p:txBody>
      </p:sp>
      <p:sp>
        <p:nvSpPr>
          <p:cNvPr id="25" name="Oval 8"/>
          <p:cNvSpPr>
            <a:spLocks noChangeArrowheads="1"/>
          </p:cNvSpPr>
          <p:nvPr/>
        </p:nvSpPr>
        <p:spPr bwMode="auto">
          <a:xfrm>
            <a:off x="250370" y="4215463"/>
            <a:ext cx="537029" cy="563014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uk-UA" sz="1800" dirty="0" smtClean="0"/>
              <a:t>3.</a:t>
            </a:r>
            <a:endParaRPr lang="ru-RU" sz="18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5778" y="5243284"/>
            <a:ext cx="2867025" cy="159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0914" y="3445153"/>
            <a:ext cx="2857500" cy="16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2300" y="1703891"/>
            <a:ext cx="2171700" cy="162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9810" name="Rectangle 2"/>
          <p:cNvSpPr>
            <a:spLocks noGrp="1" noChangeArrowheads="1"/>
          </p:cNvSpPr>
          <p:nvPr>
            <p:ph type="title"/>
          </p:nvPr>
        </p:nvSpPr>
        <p:spPr>
          <a:xfrm>
            <a:off x="3886200" y="381000"/>
            <a:ext cx="5257800" cy="1020763"/>
          </a:xfrm>
        </p:spPr>
        <p:txBody>
          <a:bodyPr/>
          <a:lstStyle/>
          <a:p>
            <a:pPr eaLnBrk="1" hangingPunct="1">
              <a:defRPr/>
            </a:pPr>
            <a:r>
              <a:rPr lang="uk-UA" sz="2400" b="1" u="sng" dirty="0" smtClean="0">
                <a:solidFill>
                  <a:schemeClr val="fol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По галузі «Житлово-комунальне господарство»</a:t>
            </a:r>
            <a:endParaRPr lang="ru-RU" sz="2400" b="1" u="sng" dirty="0" smtClean="0">
              <a:solidFill>
                <a:schemeClr val="folHlin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Black" pitchFamily="34" charset="0"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09637" y="1741714"/>
            <a:ext cx="7449692" cy="4708247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None/>
            </a:pPr>
            <a:r>
              <a:rPr lang="uk-UA" sz="1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Загальний фонд – 14 929,8 </a:t>
            </a:r>
            <a:r>
              <a:rPr lang="uk-UA" sz="18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тис.грн</a:t>
            </a:r>
            <a:r>
              <a:rPr lang="uk-UA" sz="1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k-UA" sz="1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Спеціальний фонд – 6284,2 </a:t>
            </a:r>
            <a:r>
              <a:rPr lang="uk-UA" sz="1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тис.грн</a:t>
            </a:r>
            <a:endParaRPr lang="uk-UA" sz="18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None/>
            </a:pPr>
            <a:endParaRPr lang="uk-UA" sz="1800" dirty="0" smtClean="0"/>
          </a:p>
          <a:p>
            <a:pPr eaLnBrk="1" hangingPunct="1">
              <a:lnSpc>
                <a:spcPct val="80000"/>
              </a:lnSpc>
              <a:buNone/>
            </a:pPr>
            <a:r>
              <a:rPr lang="uk-UA" sz="1800" dirty="0" smtClean="0"/>
              <a:t>О     Організація </a:t>
            </a:r>
            <a:r>
              <a:rPr lang="uk-UA" sz="1800" dirty="0"/>
              <a:t>благоустрою населених </a:t>
            </a:r>
            <a:r>
              <a:rPr lang="uk-UA" sz="1800" dirty="0" smtClean="0"/>
              <a:t>пунктів:</a:t>
            </a:r>
          </a:p>
          <a:p>
            <a:pPr eaLnBrk="1" hangingPunct="1">
              <a:lnSpc>
                <a:spcPct val="80000"/>
              </a:lnSpc>
              <a:buNone/>
            </a:pPr>
            <a:r>
              <a:rPr lang="uk-UA" sz="1600" dirty="0"/>
              <a:t> </a:t>
            </a:r>
            <a:r>
              <a:rPr lang="uk-UA" sz="1600" dirty="0" smtClean="0"/>
              <a:t>                                  </a:t>
            </a:r>
            <a:r>
              <a:rPr lang="uk-UA" sz="1600" b="1" dirty="0" smtClean="0">
                <a:solidFill>
                  <a:schemeClr val="accent1">
                    <a:lumMod val="50000"/>
                  </a:schemeClr>
                </a:solidFill>
              </a:rPr>
              <a:t>9139,2  </a:t>
            </a:r>
            <a:r>
              <a:rPr lang="uk-UA" sz="1600" b="1" dirty="0">
                <a:solidFill>
                  <a:schemeClr val="accent1">
                    <a:lumMod val="50000"/>
                  </a:schemeClr>
                </a:solidFill>
              </a:rPr>
              <a:t>тис. </a:t>
            </a:r>
            <a:r>
              <a:rPr lang="uk-UA" sz="1600" b="1" dirty="0" err="1" smtClean="0">
                <a:solidFill>
                  <a:schemeClr val="accent1">
                    <a:lumMod val="50000"/>
                  </a:schemeClr>
                </a:solidFill>
              </a:rPr>
              <a:t>грн</a:t>
            </a:r>
            <a:r>
              <a:rPr lang="uk-UA" sz="1600" b="1" dirty="0" smtClean="0">
                <a:solidFill>
                  <a:schemeClr val="accent1">
                    <a:lumMod val="50000"/>
                  </a:schemeClr>
                </a:solidFill>
              </a:rPr>
              <a:t>    </a:t>
            </a:r>
            <a:r>
              <a:rPr lang="uk-UA" sz="1600" b="1" dirty="0" smtClean="0"/>
              <a:t>                           </a:t>
            </a:r>
            <a:r>
              <a:rPr lang="uk-UA" sz="1600" b="1" dirty="0" smtClean="0">
                <a:solidFill>
                  <a:srgbClr val="0070C0"/>
                </a:solidFill>
              </a:rPr>
              <a:t>6 284,2 тис. </a:t>
            </a:r>
            <a:r>
              <a:rPr lang="uk-UA" sz="1600" b="1" dirty="0" err="1" smtClean="0">
                <a:solidFill>
                  <a:srgbClr val="0070C0"/>
                </a:solidFill>
              </a:rPr>
              <a:t>грн</a:t>
            </a:r>
            <a:endParaRPr lang="uk-UA" sz="1600" b="1" dirty="0" smtClean="0">
              <a:solidFill>
                <a:srgbClr val="0070C0"/>
              </a:solidFill>
            </a:endParaRPr>
          </a:p>
          <a:p>
            <a:pPr eaLnBrk="1" hangingPunct="1">
              <a:lnSpc>
                <a:spcPct val="80000"/>
              </a:lnSpc>
              <a:buNone/>
            </a:pPr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lang="uk-UA" sz="1600" dirty="0" smtClean="0"/>
              <a:t>Забезпечення </a:t>
            </a:r>
            <a:r>
              <a:rPr lang="uk-UA" sz="1600" dirty="0"/>
              <a:t>функціонування підприємств, установ та організацій, що виробляють, виконують та/або надають житлово-комунальні </a:t>
            </a:r>
            <a:r>
              <a:rPr lang="uk-UA" sz="1600" dirty="0" smtClean="0"/>
              <a:t>послуги</a:t>
            </a:r>
          </a:p>
          <a:p>
            <a:pPr eaLnBrk="1" hangingPunct="1">
              <a:lnSpc>
                <a:spcPct val="80000"/>
              </a:lnSpc>
              <a:buNone/>
            </a:pPr>
            <a:r>
              <a:rPr lang="uk-UA" sz="1800" b="1" dirty="0" smtClean="0">
                <a:solidFill>
                  <a:schemeClr val="accent1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</a:t>
            </a:r>
            <a:r>
              <a:rPr lang="uk-UA" sz="1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4 037,8 тис. </a:t>
            </a:r>
            <a:r>
              <a:rPr lang="uk-UA" sz="18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грн</a:t>
            </a:r>
            <a:endParaRPr lang="ru-RU" sz="1800" b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None/>
            </a:pPr>
            <a:endParaRPr lang="ru-RU" sz="90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lang="uk-UA" sz="1600" dirty="0" smtClean="0"/>
              <a:t>Відшкодування різниці між розміром ціни (тарифу) на  житлово-комунальні послуги, що затверджувалися або погоджувалися рішенням місцевого </a:t>
            </a:r>
            <a:r>
              <a:rPr lang="uk-UA" sz="1600" dirty="0" err="1" smtClean="0"/>
              <a:t>логану</a:t>
            </a:r>
            <a:r>
              <a:rPr lang="uk-UA" sz="1600" dirty="0" smtClean="0"/>
              <a:t> </a:t>
            </a:r>
            <a:r>
              <a:rPr lang="uk-UA" sz="1600" dirty="0" err="1" smtClean="0"/>
              <a:t>виконавчоївлади</a:t>
            </a:r>
            <a:r>
              <a:rPr lang="uk-UA" sz="1600" dirty="0" smtClean="0"/>
              <a:t> та органу місцевого самоврядування, та </a:t>
            </a:r>
            <a:r>
              <a:rPr lang="uk-UA" sz="1600" dirty="0" err="1" smtClean="0"/>
              <a:t>розміромекономічно</a:t>
            </a:r>
            <a:r>
              <a:rPr lang="uk-UA" sz="1600" dirty="0" smtClean="0"/>
              <a:t> </a:t>
            </a:r>
            <a:r>
              <a:rPr lang="uk-UA" sz="1600" dirty="0" err="1" smtClean="0"/>
              <a:t>обгрунтовваних</a:t>
            </a:r>
            <a:r>
              <a:rPr lang="uk-UA" sz="1600" dirty="0" smtClean="0"/>
              <a:t> витрат на їх виробництво (надання) </a:t>
            </a:r>
            <a:endParaRPr lang="uk-UA" sz="16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                                    </a:t>
            </a:r>
            <a:r>
              <a:rPr lang="uk-UA" sz="1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1 741,4 тис. </a:t>
            </a:r>
            <a:r>
              <a:rPr lang="uk-UA" sz="18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грн</a:t>
            </a:r>
            <a:endParaRPr lang="ru-RU" sz="1800" b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lang="uk-UA" sz="1600" dirty="0" smtClean="0"/>
              <a:t>    Інша діяльність </a:t>
            </a:r>
            <a:r>
              <a:rPr lang="uk-UA" sz="1600" dirty="0"/>
              <a:t>у сфері житлово-комунального </a:t>
            </a:r>
            <a:r>
              <a:rPr lang="uk-UA" sz="1600" dirty="0" smtClean="0"/>
              <a:t>господарства</a:t>
            </a:r>
          </a:p>
          <a:p>
            <a:pPr eaLnBrk="1" hangingPunct="1">
              <a:lnSpc>
                <a:spcPct val="80000"/>
              </a:lnSpc>
              <a:buNone/>
            </a:pPr>
            <a:r>
              <a:rPr lang="uk-UA" sz="18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11,4 тис. </a:t>
            </a:r>
            <a:r>
              <a:rPr lang="uk-UA" sz="18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грн</a:t>
            </a:r>
            <a:endParaRPr lang="ru-RU" sz="1800" b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72" name="WordArt 5"/>
          <p:cNvSpPr>
            <a:spLocks noChangeArrowheads="1" noChangeShapeType="1" noTextEdit="1"/>
          </p:cNvSpPr>
          <p:nvPr/>
        </p:nvSpPr>
        <p:spPr bwMode="auto">
          <a:xfrm>
            <a:off x="518885" y="315686"/>
            <a:ext cx="3284538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1" hangingPunct="1"/>
            <a:r>
              <a:rPr lang="ru-RU" sz="3600" kern="1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ВИДАТКИ</a:t>
            </a:r>
          </a:p>
        </p:txBody>
      </p:sp>
      <p:sp>
        <p:nvSpPr>
          <p:cNvPr id="7174" name="WordArt 7"/>
          <p:cNvSpPr>
            <a:spLocks noChangeArrowheads="1" noChangeShapeType="1" noTextEdit="1"/>
          </p:cNvSpPr>
          <p:nvPr/>
        </p:nvSpPr>
        <p:spPr bwMode="auto">
          <a:xfrm>
            <a:off x="972457" y="889000"/>
            <a:ext cx="2209800" cy="604838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33333"/>
              </a:avLst>
            </a:prstTxWarp>
          </a:bodyPr>
          <a:lstStyle/>
          <a:p>
            <a:pPr algn="ctr" eaLnBrk="1" hangingPunct="1"/>
            <a:r>
              <a:rPr lang="ru-RU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Times New Roman"/>
                <a:cs typeface="Times New Roman"/>
              </a:rPr>
              <a:t>за 2024 </a:t>
            </a:r>
            <a:r>
              <a:rPr lang="ru-RU" sz="3600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Times New Roman"/>
                <a:cs typeface="Times New Roman"/>
              </a:rPr>
              <a:t>рік</a:t>
            </a:r>
            <a:endParaRPr lang="ru-RU" sz="3600" kern="10" dirty="0" smtClean="0">
              <a:ln w="9525">
                <a:solidFill>
                  <a:srgbClr val="000000"/>
                </a:solidFill>
                <a:round/>
                <a:headEnd/>
                <a:tailEnd/>
              </a:ln>
              <a:latin typeface="Times New Roman"/>
              <a:cs typeface="Times New Roman"/>
            </a:endParaRPr>
          </a:p>
        </p:txBody>
      </p:sp>
      <p:sp>
        <p:nvSpPr>
          <p:cNvPr id="7175" name="Oval 8"/>
          <p:cNvSpPr>
            <a:spLocks noChangeArrowheads="1"/>
          </p:cNvSpPr>
          <p:nvPr/>
        </p:nvSpPr>
        <p:spPr bwMode="auto">
          <a:xfrm>
            <a:off x="209637" y="2173514"/>
            <a:ext cx="533400" cy="4572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uk-UA" sz="1800" dirty="0" smtClean="0"/>
              <a:t>1.</a:t>
            </a:r>
            <a:endParaRPr lang="ru-RU" sz="1800" dirty="0" smtClean="0"/>
          </a:p>
        </p:txBody>
      </p:sp>
      <p:sp>
        <p:nvSpPr>
          <p:cNvPr id="7176" name="Oval 9"/>
          <p:cNvSpPr>
            <a:spLocks noChangeArrowheads="1"/>
          </p:cNvSpPr>
          <p:nvPr/>
        </p:nvSpPr>
        <p:spPr bwMode="auto">
          <a:xfrm>
            <a:off x="95277" y="3104066"/>
            <a:ext cx="533400" cy="4572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uk-UA" sz="1800" dirty="0" smtClean="0"/>
              <a:t>2.</a:t>
            </a:r>
            <a:endParaRPr lang="ru-RU" sz="1800" dirty="0" smtClean="0"/>
          </a:p>
        </p:txBody>
      </p:sp>
      <p:sp>
        <p:nvSpPr>
          <p:cNvPr id="7177" name="Oval 10"/>
          <p:cNvSpPr>
            <a:spLocks noChangeArrowheads="1"/>
          </p:cNvSpPr>
          <p:nvPr/>
        </p:nvSpPr>
        <p:spPr bwMode="auto">
          <a:xfrm>
            <a:off x="95277" y="5045353"/>
            <a:ext cx="423608" cy="362389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uk-UA" sz="1800" dirty="0" smtClean="0"/>
              <a:t>4.</a:t>
            </a:r>
            <a:endParaRPr lang="ru-RU" sz="1800" dirty="0" smtClean="0"/>
          </a:p>
        </p:txBody>
      </p:sp>
      <p:sp>
        <p:nvSpPr>
          <p:cNvPr id="7179" name="Rectangle 12"/>
          <p:cNvSpPr>
            <a:spLocks noChangeArrowheads="1"/>
          </p:cNvSpPr>
          <p:nvPr/>
        </p:nvSpPr>
        <p:spPr bwMode="auto">
          <a:xfrm>
            <a:off x="0" y="1524000"/>
            <a:ext cx="9144000" cy="76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1" hangingPunct="1"/>
            <a:endParaRPr lang="ru-RU" sz="1800" smtClean="0"/>
          </a:p>
        </p:txBody>
      </p:sp>
      <p:sp>
        <p:nvSpPr>
          <p:cNvPr id="25" name="Oval 8"/>
          <p:cNvSpPr>
            <a:spLocks noChangeArrowheads="1"/>
          </p:cNvSpPr>
          <p:nvPr/>
        </p:nvSpPr>
        <p:spPr bwMode="auto">
          <a:xfrm>
            <a:off x="115527" y="4060489"/>
            <a:ext cx="537029" cy="4572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uk-UA" sz="1800" dirty="0" smtClean="0"/>
              <a:t>3.</a:t>
            </a:r>
            <a:endParaRPr lang="ru-RU" sz="1800" dirty="0" smtClean="0"/>
          </a:p>
        </p:txBody>
      </p:sp>
    </p:spTree>
    <p:extLst>
      <p:ext uri="{BB962C8B-B14F-4D97-AF65-F5344CB8AC3E}">
        <p14:creationId xmlns:p14="http://schemas.microsoft.com/office/powerpoint/2010/main" val="379568176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8446" y="5027678"/>
            <a:ext cx="2171700" cy="162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0257" y="1963984"/>
            <a:ext cx="2694039" cy="9522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9810" name="Rectangle 2"/>
          <p:cNvSpPr>
            <a:spLocks noGrp="1" noChangeArrowheads="1"/>
          </p:cNvSpPr>
          <p:nvPr>
            <p:ph type="title"/>
          </p:nvPr>
        </p:nvSpPr>
        <p:spPr>
          <a:xfrm>
            <a:off x="3886200" y="381000"/>
            <a:ext cx="5257800" cy="1020763"/>
          </a:xfrm>
        </p:spPr>
        <p:txBody>
          <a:bodyPr/>
          <a:lstStyle/>
          <a:p>
            <a:pPr eaLnBrk="1" hangingPunct="1">
              <a:defRPr/>
            </a:pPr>
            <a:r>
              <a:rPr lang="uk-UA" sz="2400" b="1" u="sng" dirty="0" smtClean="0">
                <a:solidFill>
                  <a:schemeClr val="fol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По галузі «Економічна діяльність»</a:t>
            </a:r>
            <a:endParaRPr lang="ru-RU" sz="2400" b="1" u="sng" dirty="0" smtClean="0">
              <a:solidFill>
                <a:schemeClr val="folHlin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Black" pitchFamily="34" charset="0"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09637" y="1741714"/>
            <a:ext cx="7449692" cy="4708247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None/>
            </a:pPr>
            <a:r>
              <a:rPr lang="uk-UA" sz="1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Загальний фонд – 3 059,6 </a:t>
            </a:r>
            <a:r>
              <a:rPr lang="uk-UA" sz="18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тис.грн</a:t>
            </a:r>
            <a:r>
              <a:rPr lang="uk-UA" sz="1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Спеціальний фонд – 13 790,5 </a:t>
            </a:r>
            <a:r>
              <a:rPr lang="uk-UA" sz="1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тис.грн</a:t>
            </a:r>
            <a:endParaRPr lang="uk-UA" sz="18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None/>
            </a:pPr>
            <a:endParaRPr lang="uk-UA" sz="1800" dirty="0" smtClean="0"/>
          </a:p>
          <a:p>
            <a:pPr eaLnBrk="1" hangingPunct="1">
              <a:lnSpc>
                <a:spcPct val="80000"/>
              </a:lnSpc>
              <a:buNone/>
            </a:pPr>
            <a:r>
              <a:rPr lang="uk-UA" sz="1800" dirty="0" smtClean="0"/>
              <a:t>О     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Здійснення заходів </a:t>
            </a:r>
            <a:r>
              <a:rPr lang="uk-UA" sz="1800" dirty="0">
                <a:latin typeface="Times New Roman" pitchFamily="18" charset="0"/>
                <a:cs typeface="Times New Roman" pitchFamily="18" charset="0"/>
              </a:rPr>
              <a:t>із землеустрою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eaLnBrk="1" hangingPunct="1">
              <a:lnSpc>
                <a:spcPct val="80000"/>
              </a:lnSpc>
              <a:buNone/>
            </a:pPr>
            <a:r>
              <a:rPr lang="uk-UA" sz="1600" dirty="0"/>
              <a:t> </a:t>
            </a:r>
            <a:r>
              <a:rPr lang="uk-UA" sz="1600" dirty="0" smtClean="0"/>
              <a:t>                                  </a:t>
            </a:r>
            <a:r>
              <a:rPr lang="uk-UA" sz="1600" b="1" dirty="0" smtClean="0">
                <a:solidFill>
                  <a:schemeClr val="accent1">
                    <a:lumMod val="50000"/>
                  </a:schemeClr>
                </a:solidFill>
              </a:rPr>
              <a:t>53,0  </a:t>
            </a:r>
            <a:r>
              <a:rPr lang="uk-UA" sz="1600" b="1" dirty="0">
                <a:solidFill>
                  <a:schemeClr val="accent1">
                    <a:lumMod val="50000"/>
                  </a:schemeClr>
                </a:solidFill>
              </a:rPr>
              <a:t>тис. </a:t>
            </a:r>
            <a:r>
              <a:rPr lang="uk-UA" sz="1600" b="1" dirty="0" err="1" smtClean="0">
                <a:solidFill>
                  <a:schemeClr val="accent1">
                    <a:lumMod val="50000"/>
                  </a:schemeClr>
                </a:solidFill>
              </a:rPr>
              <a:t>грн</a:t>
            </a:r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lang="uk-UA" sz="1600" dirty="0" smtClean="0"/>
              <a:t>           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Регулювання цін на послуги місцевого автотранспорту</a:t>
            </a:r>
          </a:p>
          <a:p>
            <a:pPr eaLnBrk="1" hangingPunct="1">
              <a:lnSpc>
                <a:spcPct val="80000"/>
              </a:lnSpc>
              <a:buNone/>
            </a:pPr>
            <a:r>
              <a:rPr lang="uk-UA" sz="1800" b="1" dirty="0" smtClean="0">
                <a:solidFill>
                  <a:schemeClr val="accent1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</a:t>
            </a:r>
            <a:r>
              <a:rPr lang="uk-UA" sz="1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835,5 тис. </a:t>
            </a:r>
            <a:r>
              <a:rPr lang="uk-UA" sz="18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грн</a:t>
            </a:r>
            <a:endParaRPr lang="ru-RU" sz="1800" b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None/>
            </a:pPr>
            <a:endParaRPr lang="ru-RU" sz="90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lang="uk-UA" sz="1800" dirty="0" smtClean="0"/>
              <a:t>        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Утримання </a:t>
            </a:r>
            <a:r>
              <a:rPr lang="uk-UA" sz="1800" dirty="0">
                <a:latin typeface="Times New Roman" pitchFamily="18" charset="0"/>
                <a:cs typeface="Times New Roman" pitchFamily="18" charset="0"/>
              </a:rPr>
              <a:t>та розвиток автомобільних доріг та дорожньої інфраструктури за рахунок коштів місцевого бюджету </a:t>
            </a:r>
            <a:endParaRPr lang="uk-UA" sz="1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lang="uk-UA" sz="18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2 147,6 тис. </a:t>
            </a:r>
            <a:r>
              <a:rPr lang="uk-UA" sz="18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грн</a:t>
            </a:r>
            <a:r>
              <a:rPr lang="uk-UA" sz="1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uk-UA" sz="1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2 623,9 </a:t>
            </a:r>
            <a:r>
              <a:rPr lang="uk-UA" sz="1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тис.грн</a:t>
            </a:r>
            <a:endParaRPr lang="uk-UA" sz="18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None/>
            </a:pPr>
            <a:endParaRPr lang="ru-RU" sz="800" b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lang="uk-UA" sz="1600" dirty="0" smtClean="0"/>
              <a:t>        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Членські внески до асоціацій органів місцевого самоврядування</a:t>
            </a:r>
          </a:p>
          <a:p>
            <a:pPr eaLnBrk="1" hangingPunct="1">
              <a:lnSpc>
                <a:spcPct val="80000"/>
              </a:lnSpc>
              <a:buNone/>
            </a:pPr>
            <a:r>
              <a:rPr lang="uk-UA" sz="18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23,5 тис. </a:t>
            </a:r>
            <a:r>
              <a:rPr lang="uk-UA" sz="18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грн</a:t>
            </a:r>
            <a:endParaRPr lang="uk-UA" sz="1800" b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lang="uk-UA" sz="18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Будівництво освітніх установ та закладів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							</a:t>
            </a:r>
            <a:r>
              <a:rPr lang="uk-UA" sz="1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10 903,4 </a:t>
            </a:r>
            <a:r>
              <a:rPr lang="uk-UA" sz="1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тис.грн</a:t>
            </a:r>
            <a:endParaRPr lang="ru-RU" sz="18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  Будівництво інших об’єктів комунальної власності								</a:t>
            </a:r>
            <a:r>
              <a:rPr lang="uk-UA" sz="1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263,2 </a:t>
            </a:r>
            <a:r>
              <a:rPr lang="uk-UA" sz="1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тис.грн</a:t>
            </a:r>
            <a:r>
              <a:rPr lang="uk-UA" sz="1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8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72" name="WordArt 5"/>
          <p:cNvSpPr>
            <a:spLocks noChangeArrowheads="1" noChangeShapeType="1" noTextEdit="1"/>
          </p:cNvSpPr>
          <p:nvPr/>
        </p:nvSpPr>
        <p:spPr bwMode="auto">
          <a:xfrm>
            <a:off x="518885" y="315686"/>
            <a:ext cx="3284538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1" hangingPunct="1"/>
            <a:r>
              <a:rPr lang="ru-RU" sz="3600" kern="1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ВИДАТКИ</a:t>
            </a:r>
          </a:p>
        </p:txBody>
      </p:sp>
      <p:sp>
        <p:nvSpPr>
          <p:cNvPr id="7174" name="WordArt 7"/>
          <p:cNvSpPr>
            <a:spLocks noChangeArrowheads="1" noChangeShapeType="1" noTextEdit="1"/>
          </p:cNvSpPr>
          <p:nvPr/>
        </p:nvSpPr>
        <p:spPr bwMode="auto">
          <a:xfrm>
            <a:off x="972457" y="889000"/>
            <a:ext cx="2209800" cy="604838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33333"/>
              </a:avLst>
            </a:prstTxWarp>
          </a:bodyPr>
          <a:lstStyle/>
          <a:p>
            <a:pPr algn="ctr" eaLnBrk="1" hangingPunct="1"/>
            <a:r>
              <a:rPr lang="ru-RU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Times New Roman"/>
                <a:cs typeface="Times New Roman"/>
              </a:rPr>
              <a:t>за 2024 </a:t>
            </a:r>
            <a:r>
              <a:rPr lang="ru-RU" sz="3600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Times New Roman"/>
                <a:cs typeface="Times New Roman"/>
              </a:rPr>
              <a:t>рік</a:t>
            </a:r>
            <a:endParaRPr lang="ru-RU" sz="3600" kern="10" dirty="0" smtClean="0">
              <a:ln w="9525">
                <a:solidFill>
                  <a:srgbClr val="000000"/>
                </a:solidFill>
                <a:round/>
                <a:headEnd/>
                <a:tailEnd/>
              </a:ln>
              <a:latin typeface="Times New Roman"/>
              <a:cs typeface="Times New Roman"/>
            </a:endParaRPr>
          </a:p>
        </p:txBody>
      </p:sp>
      <p:sp>
        <p:nvSpPr>
          <p:cNvPr id="7175" name="Oval 8"/>
          <p:cNvSpPr>
            <a:spLocks noChangeArrowheads="1"/>
          </p:cNvSpPr>
          <p:nvPr/>
        </p:nvSpPr>
        <p:spPr bwMode="auto">
          <a:xfrm>
            <a:off x="283837" y="2173514"/>
            <a:ext cx="459199" cy="4572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uk-UA" sz="1800" dirty="0" smtClean="0"/>
              <a:t>1.</a:t>
            </a:r>
            <a:endParaRPr lang="ru-RU" sz="1800" dirty="0" smtClean="0"/>
          </a:p>
        </p:txBody>
      </p:sp>
      <p:sp>
        <p:nvSpPr>
          <p:cNvPr id="7176" name="Oval 9"/>
          <p:cNvSpPr>
            <a:spLocks noChangeArrowheads="1"/>
          </p:cNvSpPr>
          <p:nvPr/>
        </p:nvSpPr>
        <p:spPr bwMode="auto">
          <a:xfrm>
            <a:off x="391649" y="2740272"/>
            <a:ext cx="533400" cy="356889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uk-UA" sz="1800" dirty="0" smtClean="0"/>
              <a:t>2.</a:t>
            </a:r>
            <a:endParaRPr lang="ru-RU" sz="1800" dirty="0" smtClean="0"/>
          </a:p>
        </p:txBody>
      </p:sp>
      <p:sp>
        <p:nvSpPr>
          <p:cNvPr id="7177" name="Oval 10"/>
          <p:cNvSpPr>
            <a:spLocks noChangeArrowheads="1"/>
          </p:cNvSpPr>
          <p:nvPr/>
        </p:nvSpPr>
        <p:spPr bwMode="auto">
          <a:xfrm>
            <a:off x="217533" y="4274223"/>
            <a:ext cx="423608" cy="362389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uk-UA" sz="1800" dirty="0" smtClean="0"/>
              <a:t>4.</a:t>
            </a:r>
            <a:endParaRPr lang="ru-RU" sz="1800" dirty="0" smtClean="0"/>
          </a:p>
        </p:txBody>
      </p:sp>
      <p:sp>
        <p:nvSpPr>
          <p:cNvPr id="7179" name="Rectangle 12"/>
          <p:cNvSpPr>
            <a:spLocks noChangeArrowheads="1"/>
          </p:cNvSpPr>
          <p:nvPr/>
        </p:nvSpPr>
        <p:spPr bwMode="auto">
          <a:xfrm>
            <a:off x="0" y="1524000"/>
            <a:ext cx="9144000" cy="76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1" hangingPunct="1"/>
            <a:endParaRPr lang="ru-RU" sz="1800" smtClean="0"/>
          </a:p>
        </p:txBody>
      </p:sp>
      <p:sp>
        <p:nvSpPr>
          <p:cNvPr id="25" name="Oval 8"/>
          <p:cNvSpPr>
            <a:spLocks noChangeArrowheads="1"/>
          </p:cNvSpPr>
          <p:nvPr/>
        </p:nvSpPr>
        <p:spPr bwMode="auto">
          <a:xfrm>
            <a:off x="160823" y="3423617"/>
            <a:ext cx="537029" cy="4572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uk-UA" sz="1800" dirty="0" smtClean="0"/>
              <a:t>3.</a:t>
            </a:r>
            <a:endParaRPr lang="ru-RU" sz="1800" dirty="0" smtClean="0"/>
          </a:p>
        </p:txBody>
      </p:sp>
      <p:sp>
        <p:nvSpPr>
          <p:cNvPr id="14" name="Oval 10"/>
          <p:cNvSpPr>
            <a:spLocks noChangeArrowheads="1"/>
          </p:cNvSpPr>
          <p:nvPr/>
        </p:nvSpPr>
        <p:spPr bwMode="auto">
          <a:xfrm>
            <a:off x="283838" y="4805164"/>
            <a:ext cx="423608" cy="362389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uk-UA" sz="1800" dirty="0"/>
              <a:t>5</a:t>
            </a:r>
            <a:r>
              <a:rPr lang="uk-UA" sz="1800" dirty="0" smtClean="0"/>
              <a:t>.</a:t>
            </a:r>
            <a:endParaRPr lang="ru-RU" sz="1800" dirty="0" smtClean="0"/>
          </a:p>
        </p:txBody>
      </p:sp>
      <p:sp>
        <p:nvSpPr>
          <p:cNvPr id="15" name="Oval 10"/>
          <p:cNvSpPr>
            <a:spLocks noChangeArrowheads="1"/>
          </p:cNvSpPr>
          <p:nvPr/>
        </p:nvSpPr>
        <p:spPr bwMode="auto">
          <a:xfrm>
            <a:off x="-8319" y="5326272"/>
            <a:ext cx="423608" cy="362389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uk-UA" sz="1800" dirty="0" smtClean="0"/>
              <a:t>6.</a:t>
            </a:r>
            <a:endParaRPr lang="ru-RU" sz="1800" dirty="0" smtClean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9177" y="3045740"/>
            <a:ext cx="1317869" cy="1759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226646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6574" y="1602014"/>
            <a:ext cx="2085975" cy="1168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4305465"/>
            <a:ext cx="1905000" cy="12676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9810" name="Rectangle 2"/>
          <p:cNvSpPr>
            <a:spLocks noGrp="1" noChangeArrowheads="1"/>
          </p:cNvSpPr>
          <p:nvPr>
            <p:ph type="title"/>
          </p:nvPr>
        </p:nvSpPr>
        <p:spPr>
          <a:xfrm>
            <a:off x="3886200" y="381000"/>
            <a:ext cx="5257800" cy="1020763"/>
          </a:xfrm>
        </p:spPr>
        <p:txBody>
          <a:bodyPr/>
          <a:lstStyle/>
          <a:p>
            <a:pPr eaLnBrk="1" hangingPunct="1">
              <a:defRPr/>
            </a:pPr>
            <a:r>
              <a:rPr lang="uk-UA" sz="2400" b="1" u="sng" dirty="0" smtClean="0">
                <a:solidFill>
                  <a:schemeClr val="fol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По галузі «Інша діяльність»</a:t>
            </a:r>
            <a:endParaRPr lang="ru-RU" sz="2400" b="1" u="sng" dirty="0" smtClean="0">
              <a:solidFill>
                <a:schemeClr val="folHlin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Black" pitchFamily="34" charset="0"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09637" y="1741714"/>
            <a:ext cx="7449692" cy="4708247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None/>
            </a:pPr>
            <a:r>
              <a:rPr lang="uk-UA" sz="1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Загальний фонд – 5 175,0 </a:t>
            </a:r>
            <a:r>
              <a:rPr lang="uk-UA" sz="18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тис.грн</a:t>
            </a:r>
            <a:r>
              <a:rPr lang="uk-UA" sz="1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8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Спеціальний фонд – 7 531,1 </a:t>
            </a:r>
            <a:r>
              <a:rPr lang="uk-UA" sz="1800" b="1" dirty="0" err="1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тис.грн</a:t>
            </a:r>
            <a:endParaRPr lang="uk-UA" sz="1800" b="1" dirty="0" smtClean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None/>
            </a:pPr>
            <a:endParaRPr lang="uk-UA" sz="1800" dirty="0" smtClean="0"/>
          </a:p>
          <a:p>
            <a:pPr eaLnBrk="1" hangingPunct="1">
              <a:lnSpc>
                <a:spcPct val="80000"/>
              </a:lnSpc>
              <a:buNone/>
            </a:pPr>
            <a:r>
              <a:rPr lang="uk-UA" sz="1800" dirty="0" smtClean="0"/>
              <a:t>О     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Заходи </a:t>
            </a:r>
            <a:r>
              <a:rPr lang="uk-UA" sz="1800" dirty="0">
                <a:latin typeface="Times New Roman" pitchFamily="18" charset="0"/>
                <a:cs typeface="Times New Roman" pitchFamily="18" charset="0"/>
              </a:rPr>
              <a:t>із 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запобігання та ліквідації надзвичайних ситуацій та наслідків стихійного лиха:</a:t>
            </a:r>
          </a:p>
          <a:p>
            <a:pPr eaLnBrk="1" hangingPunct="1">
              <a:lnSpc>
                <a:spcPct val="80000"/>
              </a:lnSpc>
              <a:buNone/>
            </a:pPr>
            <a:r>
              <a:rPr lang="uk-UA" sz="1600" dirty="0"/>
              <a:t> </a:t>
            </a:r>
            <a:r>
              <a:rPr lang="uk-UA" sz="1600" dirty="0" smtClean="0"/>
              <a:t>                                  </a:t>
            </a:r>
            <a:r>
              <a:rPr lang="uk-UA" sz="16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532,0  </a:t>
            </a:r>
            <a:r>
              <a:rPr lang="uk-UA" sz="16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тис. </a:t>
            </a:r>
            <a:r>
              <a:rPr lang="uk-UA" sz="16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грн</a:t>
            </a:r>
            <a:r>
              <a:rPr lang="uk-UA" sz="16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</a:t>
            </a:r>
            <a:r>
              <a:rPr lang="uk-UA" sz="16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6 335,0 </a:t>
            </a:r>
            <a:r>
              <a:rPr lang="uk-UA" sz="1600" b="1" dirty="0" err="1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тис.грн</a:t>
            </a:r>
            <a:endParaRPr lang="uk-UA" sz="1600" b="1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None/>
            </a:pPr>
            <a:endParaRPr lang="ru-RU" sz="8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         Забезпечення діяльності місцевої та добровільної пожежної охорони:</a:t>
            </a:r>
          </a:p>
          <a:p>
            <a:pPr eaLnBrk="1" hangingPunct="1">
              <a:lnSpc>
                <a:spcPct val="80000"/>
              </a:lnSpc>
              <a:buNone/>
            </a:pPr>
            <a:r>
              <a:rPr lang="uk-UA" sz="1800" b="1" dirty="0" smtClean="0">
                <a:solidFill>
                  <a:schemeClr val="accent1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</a:t>
            </a:r>
            <a:r>
              <a:rPr lang="uk-UA" sz="16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3 009,4 тис. </a:t>
            </a:r>
            <a:r>
              <a:rPr lang="uk-UA" sz="16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грн</a:t>
            </a:r>
            <a:r>
              <a:rPr lang="uk-UA" sz="16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</a:t>
            </a:r>
            <a:r>
              <a:rPr lang="uk-UA" sz="16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86,2 тис. </a:t>
            </a:r>
            <a:r>
              <a:rPr lang="uk-UA" sz="1600" b="1" dirty="0" err="1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грн</a:t>
            </a:r>
            <a:endParaRPr lang="ru-RU" sz="1600" b="1" dirty="0" smtClean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None/>
            </a:pPr>
            <a:endParaRPr lang="ru-RU" sz="90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lang="uk-UA" sz="1800" dirty="0" smtClean="0"/>
              <a:t>        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Заходи та роботи з мобілізаційної підготовки місцевого значення: </a:t>
            </a:r>
          </a:p>
          <a:p>
            <a:pPr eaLnBrk="1" hangingPunct="1">
              <a:lnSpc>
                <a:spcPct val="80000"/>
              </a:lnSpc>
              <a:buNone/>
            </a:pPr>
            <a:r>
              <a:rPr lang="uk-UA" sz="18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</a:t>
            </a:r>
            <a:r>
              <a:rPr lang="uk-UA" sz="16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356,1 тис. </a:t>
            </a:r>
            <a:r>
              <a:rPr lang="uk-UA" sz="16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грн</a:t>
            </a:r>
            <a:r>
              <a:rPr lang="uk-UA" sz="1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			</a:t>
            </a:r>
          </a:p>
          <a:p>
            <a:pPr eaLnBrk="1" hangingPunct="1">
              <a:lnSpc>
                <a:spcPct val="80000"/>
              </a:lnSpc>
              <a:buNone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         Інші заходи громадського порядку та безпеки:</a:t>
            </a:r>
          </a:p>
          <a:p>
            <a:pPr eaLnBrk="1" hangingPunct="1">
              <a:lnSpc>
                <a:spcPct val="80000"/>
              </a:lnSpc>
              <a:buNone/>
            </a:pPr>
            <a:r>
              <a:rPr lang="uk-UA" sz="18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</a:t>
            </a:r>
            <a:r>
              <a:rPr lang="uk-UA" sz="1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267,9 тис. </a:t>
            </a:r>
            <a:r>
              <a:rPr lang="uk-UA" sz="18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грн</a:t>
            </a:r>
            <a:endParaRPr lang="uk-UA" sz="18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lang="uk-UA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         Заходи та роботи з територіальної оборони: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uk-UA" sz="1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1 009,6 тис. </a:t>
            </a:r>
            <a:r>
              <a:rPr lang="uk-UA" sz="18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грн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uk-UA" sz="16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1 109,9 </a:t>
            </a:r>
            <a:r>
              <a:rPr lang="uk-UA" sz="1600" b="1" dirty="0" err="1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тис.грн</a:t>
            </a:r>
            <a:r>
              <a:rPr lang="uk-UA" sz="16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b="1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18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72" name="WordArt 5"/>
          <p:cNvSpPr>
            <a:spLocks noChangeArrowheads="1" noChangeShapeType="1" noTextEdit="1"/>
          </p:cNvSpPr>
          <p:nvPr/>
        </p:nvSpPr>
        <p:spPr bwMode="auto">
          <a:xfrm>
            <a:off x="518885" y="315686"/>
            <a:ext cx="3284538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1" hangingPunct="1"/>
            <a:r>
              <a:rPr lang="ru-RU" sz="3600" kern="1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ВИДАТКИ</a:t>
            </a:r>
          </a:p>
        </p:txBody>
      </p:sp>
      <p:sp>
        <p:nvSpPr>
          <p:cNvPr id="7174" name="WordArt 7"/>
          <p:cNvSpPr>
            <a:spLocks noChangeArrowheads="1" noChangeShapeType="1" noTextEdit="1"/>
          </p:cNvSpPr>
          <p:nvPr/>
        </p:nvSpPr>
        <p:spPr bwMode="auto">
          <a:xfrm>
            <a:off x="972457" y="889000"/>
            <a:ext cx="2209800" cy="604838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33333"/>
              </a:avLst>
            </a:prstTxWarp>
          </a:bodyPr>
          <a:lstStyle/>
          <a:p>
            <a:pPr algn="ctr" eaLnBrk="1" hangingPunct="1"/>
            <a:r>
              <a:rPr lang="ru-RU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Times New Roman"/>
                <a:cs typeface="Times New Roman"/>
              </a:rPr>
              <a:t>за 2024 </a:t>
            </a:r>
            <a:r>
              <a:rPr lang="ru-RU" sz="3600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Times New Roman"/>
                <a:cs typeface="Times New Roman"/>
              </a:rPr>
              <a:t>рік</a:t>
            </a:r>
            <a:endParaRPr lang="ru-RU" sz="3600" kern="10" dirty="0" smtClean="0">
              <a:ln w="9525">
                <a:solidFill>
                  <a:srgbClr val="000000"/>
                </a:solidFill>
                <a:round/>
                <a:headEnd/>
                <a:tailEnd/>
              </a:ln>
              <a:latin typeface="Times New Roman"/>
              <a:cs typeface="Times New Roman"/>
            </a:endParaRPr>
          </a:p>
        </p:txBody>
      </p:sp>
      <p:sp>
        <p:nvSpPr>
          <p:cNvPr id="7175" name="Oval 8"/>
          <p:cNvSpPr>
            <a:spLocks noChangeArrowheads="1"/>
          </p:cNvSpPr>
          <p:nvPr/>
        </p:nvSpPr>
        <p:spPr bwMode="auto">
          <a:xfrm>
            <a:off x="283837" y="2173514"/>
            <a:ext cx="459199" cy="4572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uk-UA" sz="1800" dirty="0" smtClean="0"/>
              <a:t>1.</a:t>
            </a:r>
            <a:endParaRPr lang="ru-RU" sz="1800" dirty="0" smtClean="0"/>
          </a:p>
        </p:txBody>
      </p:sp>
      <p:sp>
        <p:nvSpPr>
          <p:cNvPr id="7176" name="Oval 9"/>
          <p:cNvSpPr>
            <a:spLocks noChangeArrowheads="1"/>
          </p:cNvSpPr>
          <p:nvPr/>
        </p:nvSpPr>
        <p:spPr bwMode="auto">
          <a:xfrm>
            <a:off x="171622" y="3168897"/>
            <a:ext cx="477710" cy="356889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uk-UA" sz="1800" dirty="0" smtClean="0"/>
              <a:t>2.</a:t>
            </a:r>
            <a:endParaRPr lang="ru-RU" sz="1800" dirty="0" smtClean="0"/>
          </a:p>
        </p:txBody>
      </p:sp>
      <p:sp>
        <p:nvSpPr>
          <p:cNvPr id="7177" name="Oval 10"/>
          <p:cNvSpPr>
            <a:spLocks noChangeArrowheads="1"/>
          </p:cNvSpPr>
          <p:nvPr/>
        </p:nvSpPr>
        <p:spPr bwMode="auto">
          <a:xfrm>
            <a:off x="405297" y="4645698"/>
            <a:ext cx="423608" cy="362389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uk-UA" sz="1800" dirty="0" smtClean="0"/>
              <a:t>4.</a:t>
            </a:r>
            <a:endParaRPr lang="ru-RU" sz="1800" dirty="0" smtClean="0"/>
          </a:p>
        </p:txBody>
      </p:sp>
      <p:sp>
        <p:nvSpPr>
          <p:cNvPr id="7179" name="Rectangle 12"/>
          <p:cNvSpPr>
            <a:spLocks noChangeArrowheads="1"/>
          </p:cNvSpPr>
          <p:nvPr/>
        </p:nvSpPr>
        <p:spPr bwMode="auto">
          <a:xfrm>
            <a:off x="0" y="1524000"/>
            <a:ext cx="9144000" cy="76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1" hangingPunct="1"/>
            <a:endParaRPr lang="ru-RU" sz="1800" smtClean="0"/>
          </a:p>
        </p:txBody>
      </p:sp>
      <p:sp>
        <p:nvSpPr>
          <p:cNvPr id="25" name="Oval 8"/>
          <p:cNvSpPr>
            <a:spLocks noChangeArrowheads="1"/>
          </p:cNvSpPr>
          <p:nvPr/>
        </p:nvSpPr>
        <p:spPr bwMode="auto">
          <a:xfrm>
            <a:off x="233820" y="3947492"/>
            <a:ext cx="474831" cy="36733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uk-UA" sz="1800" dirty="0" smtClean="0"/>
              <a:t>3.</a:t>
            </a:r>
            <a:endParaRPr lang="ru-RU" sz="1800" dirty="0" smtClean="0"/>
          </a:p>
        </p:txBody>
      </p:sp>
      <p:sp>
        <p:nvSpPr>
          <p:cNvPr id="14" name="Oval 10"/>
          <p:cNvSpPr>
            <a:spLocks noChangeArrowheads="1"/>
          </p:cNvSpPr>
          <p:nvPr/>
        </p:nvSpPr>
        <p:spPr bwMode="auto">
          <a:xfrm>
            <a:off x="328980" y="5167114"/>
            <a:ext cx="423608" cy="362389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uk-UA" sz="1800" dirty="0"/>
              <a:t>5</a:t>
            </a:r>
            <a:r>
              <a:rPr lang="uk-UA" sz="1800" dirty="0" smtClean="0"/>
              <a:t>.</a:t>
            </a:r>
            <a:endParaRPr lang="ru-RU" sz="1800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4953" y="2800351"/>
            <a:ext cx="1637597" cy="11613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301526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172" y="1839560"/>
            <a:ext cx="1597478" cy="1561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Заголовок 4"/>
          <p:cNvSpPr txBox="1">
            <a:spLocks/>
          </p:cNvSpPr>
          <p:nvPr/>
        </p:nvSpPr>
        <p:spPr bwMode="auto">
          <a:xfrm>
            <a:off x="2196224" y="183874"/>
            <a:ext cx="482441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i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 i="1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 i="1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 i="1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 i="1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 i="1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 i="1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 i="1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 i="1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ru-RU" sz="2400" b="1" i="1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/>
              </a:rPr>
              <a:t>МІЖБЮДЖЕТНІ ТРАНСФЕРТИ</a:t>
            </a:r>
            <a:endParaRPr kumimoji="0" lang="ru-RU" altLang="ru-RU" sz="2400" b="1" i="1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191566" y="733149"/>
            <a:ext cx="8647633" cy="101945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6350" cap="flat" cmpd="sng" algn="ctr">
            <a:solidFill>
              <a:srgbClr val="0070C0"/>
            </a:solidFill>
            <a:prstDash val="solid"/>
            <a:miter lim="800000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>
            <a:lvl1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9144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u="sng" kern="10" cap="small" dirty="0" err="1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 panose="020B0806030902050204" pitchFamily="34" charset="0"/>
              </a:rPr>
              <a:t>Інші</a:t>
            </a:r>
            <a:r>
              <a:rPr lang="ru-RU" sz="3200" u="sng" kern="10" cap="small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 panose="020B0806030902050204" pitchFamily="34" charset="0"/>
              </a:rPr>
              <a:t> сбвенції</a:t>
            </a:r>
            <a:r>
              <a:rPr lang="ru-RU" sz="3200" u="sng" kern="10" cap="small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 panose="020B0806030902050204" pitchFamily="34" charset="0"/>
              </a:rPr>
              <a:t> </a:t>
            </a:r>
            <a:r>
              <a:rPr lang="ru-RU" sz="3200" u="sng" kern="10" cap="small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 panose="020B0806030902050204" pitchFamily="34" charset="0"/>
              </a:rPr>
              <a:t>з бюджету Новгород-</a:t>
            </a:r>
            <a:r>
              <a:rPr lang="ru-RU" sz="3200" u="sng" kern="10" cap="small" dirty="0" err="1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 panose="020B0806030902050204" pitchFamily="34" charset="0"/>
              </a:rPr>
              <a:t>Сіверської</a:t>
            </a:r>
            <a:r>
              <a:rPr lang="ru-RU" sz="3200" u="sng" kern="10" cap="small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 panose="020B0806030902050204" pitchFamily="34" charset="0"/>
              </a:rPr>
              <a:t> МТГ </a:t>
            </a:r>
            <a:r>
              <a:rPr lang="ru-RU" sz="3200" u="sng" kern="10" cap="small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 panose="020B0806030902050204" pitchFamily="34" charset="0"/>
              </a:rPr>
              <a:t>:   </a:t>
            </a:r>
            <a:endParaRPr lang="ru-RU" sz="3200" b="1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2"/>
          <p:cNvSpPr txBox="1">
            <a:spLocks noChangeArrowheads="1"/>
          </p:cNvSpPr>
          <p:nvPr/>
        </p:nvSpPr>
        <p:spPr>
          <a:xfrm>
            <a:off x="1979770" y="2019301"/>
            <a:ext cx="4582953" cy="381000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6350" cap="flat" cmpd="sng" algn="ctr">
            <a:solidFill>
              <a:srgbClr val="0070C0"/>
            </a:solidFill>
            <a:prstDash val="solid"/>
            <a:miter lim="800000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>
            <a:lvl1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9144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Обласному </a:t>
            </a:r>
            <a:r>
              <a:rPr lang="uk-UA" sz="1400" dirty="0">
                <a:latin typeface="Times New Roman" pitchFamily="18" charset="0"/>
                <a:cs typeface="Times New Roman" pitchFamily="18" charset="0"/>
              </a:rPr>
              <a:t>бюджету Чернігівської </a:t>
            </a: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області - 341,0 тис. </a:t>
            </a:r>
            <a:r>
              <a:rPr lang="uk-UA" sz="1400" dirty="0" err="1" smtClean="0">
                <a:latin typeface="Times New Roman" pitchFamily="18" charset="0"/>
                <a:cs typeface="Times New Roman" pitchFamily="18" charset="0"/>
              </a:rPr>
              <a:t>грн</a:t>
            </a: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1400" b="1" kern="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1979771" y="2644632"/>
            <a:ext cx="4943543" cy="432398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6350" cap="flat" cmpd="sng" algn="ctr">
            <a:solidFill>
              <a:srgbClr val="0070C0"/>
            </a:solidFill>
            <a:prstDash val="solid"/>
            <a:miter lim="800000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>
            <a:lvl1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9144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kern="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Районному бюджету Новгород-Сіверського району</a:t>
            </a:r>
            <a:r>
              <a:rPr lang="ru-RU" sz="1400" kern="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- 300,0 тис. грн.</a:t>
            </a:r>
            <a:endParaRPr lang="ru-RU" sz="1400" kern="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Стрелка вправо 12"/>
          <p:cNvSpPr/>
          <p:nvPr/>
        </p:nvSpPr>
        <p:spPr>
          <a:xfrm>
            <a:off x="6995885" y="1874325"/>
            <a:ext cx="423685" cy="1231732"/>
          </a:xfrm>
          <a:prstGeom prst="rightArrow">
            <a:avLst>
              <a:gd name="adj1" fmla="val 50000"/>
              <a:gd name="adj2" fmla="val 73739"/>
            </a:avLst>
          </a:prstGeom>
          <a:gradFill>
            <a:gsLst>
              <a:gs pos="0">
                <a:srgbClr val="5B9BD5">
                  <a:lumMod val="5000"/>
                  <a:lumOff val="95000"/>
                </a:srgbClr>
              </a:gs>
              <a:gs pos="74000">
                <a:srgbClr val="5B9BD5">
                  <a:lumMod val="45000"/>
                  <a:lumOff val="55000"/>
                </a:srgbClr>
              </a:gs>
              <a:gs pos="83000">
                <a:srgbClr val="5B9BD5">
                  <a:lumMod val="45000"/>
                  <a:lumOff val="55000"/>
                </a:srgbClr>
              </a:gs>
              <a:gs pos="100000">
                <a:srgbClr val="5B9BD5">
                  <a:lumMod val="30000"/>
                  <a:lumOff val="70000"/>
                </a:srgbClr>
              </a:gs>
            </a:gsLst>
            <a:lin ang="16200000" scaled="1"/>
          </a:gra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Блок-схема: знак завершения 14"/>
          <p:cNvSpPr>
            <a:spLocks noChangeArrowheads="1"/>
          </p:cNvSpPr>
          <p:nvPr/>
        </p:nvSpPr>
        <p:spPr bwMode="auto">
          <a:xfrm>
            <a:off x="7521132" y="2152268"/>
            <a:ext cx="1518091" cy="746034"/>
          </a:xfrm>
          <a:prstGeom prst="flowChartTerminator">
            <a:avLst/>
          </a:prstGeom>
          <a:gradFill>
            <a:gsLst>
              <a:gs pos="0">
                <a:srgbClr val="5B9BD5">
                  <a:lumMod val="5000"/>
                  <a:lumOff val="95000"/>
                  <a:alpha val="97000"/>
                </a:srgbClr>
              </a:gs>
              <a:gs pos="74000">
                <a:srgbClr val="5B9BD5">
                  <a:lumMod val="20000"/>
                  <a:lumOff val="80000"/>
                </a:srgbClr>
              </a:gs>
              <a:gs pos="83000">
                <a:srgbClr val="5B9BD5">
                  <a:lumMod val="20000"/>
                  <a:lumOff val="80000"/>
                </a:srgbClr>
              </a:gs>
              <a:gs pos="100000">
                <a:srgbClr val="5B9BD5">
                  <a:lumMod val="30000"/>
                  <a:lumOff val="70000"/>
                </a:srgbClr>
              </a:gs>
            </a:gsLst>
            <a:lin ang="5400000" scaled="1"/>
          </a:gradFill>
          <a:ln w="34925" cmpd="sng" algn="ctr">
            <a:solidFill>
              <a:srgbClr val="5B9BD5">
                <a:lumMod val="75000"/>
                <a:alpha val="55000"/>
              </a:srgbClr>
            </a:solidFill>
            <a:round/>
            <a:headEnd/>
            <a:tailEnd/>
          </a:ln>
        </p:spPr>
        <p:txBody>
          <a:bodyPr wrap="square" lIns="18288" tIns="0" rIns="0" bIns="0" anchor="ctr" upright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/>
            </a:pPr>
            <a:r>
              <a:rPr kumimoji="0" lang="ru-RU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641,0 </a:t>
            </a:r>
            <a:r>
              <a:rPr kumimoji="0" lang="ru-RU" sz="14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тис.грн</a:t>
            </a:r>
            <a:endParaRPr kumimoji="0" lang="ru-RU" sz="14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9" name="WordArt 92"/>
          <p:cNvSpPr>
            <a:spLocks noChangeArrowheads="1" noChangeShapeType="1" noTextEdit="1"/>
          </p:cNvSpPr>
          <p:nvPr/>
        </p:nvSpPr>
        <p:spPr bwMode="auto">
          <a:xfrm>
            <a:off x="1" y="3181351"/>
            <a:ext cx="9039224" cy="800100"/>
          </a:xfrm>
          <a:prstGeom prst="rect">
            <a:avLst/>
          </a:prstGeom>
        </p:spPr>
        <p:txBody>
          <a:bodyPr wrap="none" lIns="91440" tIns="45720" rIns="91440" bIns="45720" numCol="1" fromWordArt="1" anchor="t">
            <a:prstTxWarp prst="textPlain">
              <a:avLst>
                <a:gd name="adj" fmla="val 50000"/>
              </a:avLst>
            </a:prstTxWarp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rtl="0">
              <a:buNone/>
            </a:pPr>
            <a:r>
              <a:rPr lang="ru-RU" sz="3600" u="sng" strike="noStrike" kern="10" cap="small" spc="0" dirty="0" err="1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 panose="020B0806030902050204" pitchFamily="34" charset="0"/>
              </a:rPr>
              <a:t>Субвенції</a:t>
            </a:r>
            <a:r>
              <a:rPr lang="ru-RU" sz="3600" u="sng" strike="noStrike" kern="10" cap="small" spc="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 panose="020B0806030902050204" pitchFamily="34" charset="0"/>
              </a:rPr>
              <a:t> з бюджету Новгород-</a:t>
            </a:r>
            <a:r>
              <a:rPr lang="ru-RU" sz="3600" u="sng" strike="noStrike" kern="10" cap="small" spc="0" dirty="0" err="1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 panose="020B0806030902050204" pitchFamily="34" charset="0"/>
              </a:rPr>
              <a:t>Сіверської</a:t>
            </a:r>
            <a:r>
              <a:rPr lang="ru-RU" sz="3600" u="sng" strike="noStrike" kern="10" cap="small" spc="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 panose="020B0806030902050204" pitchFamily="34" charset="0"/>
              </a:rPr>
              <a:t> МТГ  державному </a:t>
            </a:r>
            <a:r>
              <a:rPr lang="ru-RU" sz="3600" u="sng" kern="10" cap="small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 panose="020B0806030902050204" pitchFamily="34" charset="0"/>
              </a:rPr>
              <a:t>бюджету</a:t>
            </a:r>
            <a:r>
              <a:rPr lang="ru-RU" sz="3600" u="sng" strike="sngStrike" kern="10" cap="small" spc="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 panose="020B0806030902050204" pitchFamily="34" charset="0"/>
              </a:rPr>
              <a:t>:</a:t>
            </a:r>
            <a:endParaRPr lang="ru-RU" sz="3600" u="sng" strike="sngStrike" kern="10" cap="small" spc="0" dirty="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30" name="Rectangle 2"/>
          <p:cNvSpPr txBox="1">
            <a:spLocks noChangeArrowheads="1"/>
          </p:cNvSpPr>
          <p:nvPr/>
        </p:nvSpPr>
        <p:spPr>
          <a:xfrm>
            <a:off x="191566" y="4152901"/>
            <a:ext cx="6829071" cy="247650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6350" cap="flat" cmpd="tri" algn="ctr">
            <a:solidFill>
              <a:srgbClr val="000000"/>
            </a:solidFill>
            <a:prstDash val="solid"/>
            <a:miter lim="800000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>
            <a:lvl1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9144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400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виконання програм соціально-економічного розвитку регіонів</a:t>
            </a:r>
            <a:r>
              <a:rPr lang="ru-RU" sz="1400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sz="1400" b="1" kern="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саме</a:t>
            </a:r>
            <a:r>
              <a:rPr lang="ru-RU" sz="1400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32" name="Стрелка вправо 31"/>
          <p:cNvSpPr/>
          <p:nvPr/>
        </p:nvSpPr>
        <p:spPr>
          <a:xfrm>
            <a:off x="7082723" y="4177790"/>
            <a:ext cx="438411" cy="222761"/>
          </a:xfrm>
          <a:prstGeom prst="rightArrow">
            <a:avLst/>
          </a:prstGeom>
          <a:gradFill>
            <a:gsLst>
              <a:gs pos="0">
                <a:srgbClr val="5B9BD5">
                  <a:lumMod val="5000"/>
                  <a:lumOff val="95000"/>
                </a:srgbClr>
              </a:gs>
              <a:gs pos="74000">
                <a:srgbClr val="5B9BD5">
                  <a:lumMod val="45000"/>
                  <a:lumOff val="55000"/>
                </a:srgbClr>
              </a:gs>
              <a:gs pos="83000">
                <a:srgbClr val="5B9BD5">
                  <a:lumMod val="45000"/>
                  <a:lumOff val="55000"/>
                </a:srgbClr>
              </a:gs>
              <a:gs pos="100000">
                <a:srgbClr val="5B9BD5">
                  <a:lumMod val="30000"/>
                  <a:lumOff val="70000"/>
                </a:srgbClr>
              </a:gs>
            </a:gsLst>
            <a:lin ang="16200000" scaled="1"/>
          </a:gra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4" name="Блок-схема: знак завершения 33"/>
          <p:cNvSpPr>
            <a:spLocks noChangeArrowheads="1"/>
          </p:cNvSpPr>
          <p:nvPr/>
        </p:nvSpPr>
        <p:spPr bwMode="auto">
          <a:xfrm>
            <a:off x="7617697" y="4040339"/>
            <a:ext cx="1443299" cy="371852"/>
          </a:xfrm>
          <a:prstGeom prst="flowChartTerminator">
            <a:avLst/>
          </a:prstGeom>
          <a:gradFill>
            <a:gsLst>
              <a:gs pos="0">
                <a:srgbClr val="5B9BD5">
                  <a:lumMod val="5000"/>
                  <a:lumOff val="95000"/>
                  <a:alpha val="97000"/>
                </a:srgbClr>
              </a:gs>
              <a:gs pos="74000">
                <a:srgbClr val="5B9BD5">
                  <a:lumMod val="20000"/>
                  <a:lumOff val="80000"/>
                </a:srgbClr>
              </a:gs>
              <a:gs pos="83000">
                <a:srgbClr val="5B9BD5">
                  <a:lumMod val="20000"/>
                  <a:lumOff val="80000"/>
                </a:srgbClr>
              </a:gs>
              <a:gs pos="100000">
                <a:srgbClr val="5B9BD5">
                  <a:lumMod val="30000"/>
                  <a:lumOff val="70000"/>
                </a:srgbClr>
              </a:gs>
            </a:gsLst>
            <a:lin ang="5400000" scaled="1"/>
          </a:gradFill>
          <a:ln w="22225" cmpd="tri" algn="ctr">
            <a:solidFill>
              <a:srgbClr val="5B9BD5"/>
            </a:solidFill>
            <a:round/>
            <a:headEnd/>
            <a:tailEnd/>
          </a:ln>
        </p:spPr>
        <p:txBody>
          <a:bodyPr wrap="square" lIns="18288" tIns="0" rIns="0" bIns="0" anchor="ctr" upright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/>
            </a:pPr>
            <a:r>
              <a:rPr kumimoji="0" lang="ru-RU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1 050,0</a:t>
            </a:r>
            <a:r>
              <a:rPr kumimoji="0" lang="ru-RU" sz="1400" b="1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тис.</a:t>
            </a:r>
            <a:r>
              <a:rPr kumimoji="0" lang="ru-RU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грн</a:t>
            </a:r>
            <a:endParaRPr kumimoji="0" lang="ru-RU" sz="14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5" name="Rectangle 2"/>
          <p:cNvSpPr txBox="1">
            <a:spLocks noChangeArrowheads="1"/>
          </p:cNvSpPr>
          <p:nvPr/>
        </p:nvSpPr>
        <p:spPr>
          <a:xfrm>
            <a:off x="2" y="4486275"/>
            <a:ext cx="7521132" cy="381273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6350" cap="flat" cmpd="sng" algn="ctr">
            <a:noFill/>
            <a:prstDash val="solid"/>
            <a:miter lim="800000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>
            <a:lvl1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9144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200" dirty="0">
                <a:latin typeface="Times New Roman" pitchFamily="18" charset="0"/>
                <a:cs typeface="Times New Roman" pitchFamily="18" charset="0"/>
              </a:rPr>
              <a:t>Програми забезпечення проведення заходів і робіт з мобілізаційної підготовки місцевого значення, мобілізації та територіальної оборони Новгород-Сіверської міської територіальної громади на 2022-2025 роки</a:t>
            </a:r>
            <a:endParaRPr lang="ru-RU" sz="1200" kern="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Rectangle 2"/>
          <p:cNvSpPr txBox="1">
            <a:spLocks noChangeArrowheads="1"/>
          </p:cNvSpPr>
          <p:nvPr/>
        </p:nvSpPr>
        <p:spPr>
          <a:xfrm>
            <a:off x="2" y="5019675"/>
            <a:ext cx="7363693" cy="317733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6350" cap="flat" cmpd="sng" algn="ctr">
            <a:noFill/>
            <a:prstDash val="solid"/>
            <a:miter lim="800000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>
            <a:lvl1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9144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200" dirty="0">
                <a:latin typeface="Times New Roman" pitchFamily="18" charset="0"/>
                <a:cs typeface="Times New Roman" pitchFamily="18" charset="0"/>
              </a:rPr>
              <a:t>Програми забезпечення державної безпеки на території Новгород-Сіверської міської територіальної громади </a:t>
            </a:r>
            <a:r>
              <a:rPr lang="uk-UA" sz="1200" dirty="0" smtClean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uk-UA" sz="1200" dirty="0">
                <a:latin typeface="Times New Roman" pitchFamily="18" charset="0"/>
                <a:cs typeface="Times New Roman" pitchFamily="18" charset="0"/>
              </a:rPr>
              <a:t>2023-2024 роки</a:t>
            </a:r>
            <a:endParaRPr lang="ru-RU" sz="1200" kern="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Rectangle 2"/>
          <p:cNvSpPr txBox="1">
            <a:spLocks noChangeArrowheads="1"/>
          </p:cNvSpPr>
          <p:nvPr/>
        </p:nvSpPr>
        <p:spPr>
          <a:xfrm>
            <a:off x="2" y="5457825"/>
            <a:ext cx="7541924" cy="380462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6350" cap="flat" cmpd="sng" algn="ctr">
            <a:noFill/>
            <a:prstDash val="solid"/>
            <a:miter lim="800000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>
            <a:lvl1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9144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200" dirty="0">
                <a:latin typeface="Times New Roman" pitchFamily="18" charset="0"/>
                <a:cs typeface="Times New Roman" pitchFamily="18" charset="0"/>
              </a:rPr>
              <a:t>Цільової соціальної програми розвитку цивільного захисту, реагування на надзвичайні ситуації, події та ліквідації пожеж в Новгород-Сіверській міській територіальній громаді на 2020-2024 роки</a:t>
            </a:r>
            <a:endParaRPr lang="ru-RU" sz="1200" kern="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Rectangle 2"/>
          <p:cNvSpPr txBox="1">
            <a:spLocks noChangeArrowheads="1"/>
          </p:cNvSpPr>
          <p:nvPr/>
        </p:nvSpPr>
        <p:spPr>
          <a:xfrm>
            <a:off x="2" y="5943601"/>
            <a:ext cx="7569029" cy="344714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6350" cap="flat" cmpd="sng" algn="ctr">
            <a:noFill/>
            <a:prstDash val="solid"/>
            <a:miter lim="800000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>
            <a:lvl1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9144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200" dirty="0">
                <a:latin typeface="Times New Roman" pitchFamily="18" charset="0"/>
                <a:cs typeface="Times New Roman" pitchFamily="18" charset="0"/>
              </a:rPr>
              <a:t>Програми профілактики правопорушень на території населених пунктів Новгород-Сіверської міської територіальної громади на 2024 рік </a:t>
            </a:r>
            <a:endParaRPr lang="ru-RU" sz="1200" kern="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0" name="Прямая со стрелкой 39"/>
          <p:cNvCxnSpPr/>
          <p:nvPr/>
        </p:nvCxnSpPr>
        <p:spPr>
          <a:xfrm>
            <a:off x="7350592" y="4642879"/>
            <a:ext cx="534207" cy="0"/>
          </a:xfrm>
          <a:prstGeom prst="straightConnector1">
            <a:avLst/>
          </a:prstGeom>
          <a:ln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>
            <a:endCxn id="46" idx="1"/>
          </p:cNvCxnSpPr>
          <p:nvPr/>
        </p:nvCxnSpPr>
        <p:spPr>
          <a:xfrm>
            <a:off x="7301928" y="5178541"/>
            <a:ext cx="479997" cy="1"/>
          </a:xfrm>
          <a:prstGeom prst="straightConnector1">
            <a:avLst/>
          </a:prstGeom>
          <a:ln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>
            <a:off x="7301928" y="5595328"/>
            <a:ext cx="534207" cy="0"/>
          </a:xfrm>
          <a:prstGeom prst="straightConnector1">
            <a:avLst/>
          </a:prstGeom>
          <a:ln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7398451" y="6098383"/>
            <a:ext cx="534207" cy="0"/>
          </a:xfrm>
          <a:prstGeom prst="straightConnector1">
            <a:avLst/>
          </a:prstGeom>
          <a:ln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Блок-схема: знак завершения 44"/>
          <p:cNvSpPr>
            <a:spLocks noChangeArrowheads="1"/>
          </p:cNvSpPr>
          <p:nvPr/>
        </p:nvSpPr>
        <p:spPr bwMode="auto">
          <a:xfrm>
            <a:off x="7884799" y="4486275"/>
            <a:ext cx="1176195" cy="313953"/>
          </a:xfrm>
          <a:prstGeom prst="flowChartTerminator">
            <a:avLst/>
          </a:prstGeom>
          <a:gradFill>
            <a:gsLst>
              <a:gs pos="0">
                <a:srgbClr val="5B9BD5">
                  <a:lumMod val="5000"/>
                  <a:lumOff val="95000"/>
                  <a:alpha val="97000"/>
                </a:srgbClr>
              </a:gs>
              <a:gs pos="74000">
                <a:srgbClr val="5B9BD5">
                  <a:lumMod val="20000"/>
                  <a:lumOff val="80000"/>
                </a:srgbClr>
              </a:gs>
              <a:gs pos="83000">
                <a:srgbClr val="5B9BD5">
                  <a:lumMod val="20000"/>
                  <a:lumOff val="80000"/>
                </a:srgbClr>
              </a:gs>
              <a:gs pos="100000">
                <a:srgbClr val="5B9BD5">
                  <a:lumMod val="30000"/>
                  <a:lumOff val="70000"/>
                </a:srgbClr>
              </a:gs>
            </a:gsLst>
            <a:lin ang="5400000" scaled="1"/>
          </a:gradFill>
          <a:ln w="44450" cmpd="tri" algn="ctr">
            <a:noFill/>
            <a:round/>
            <a:headEnd/>
            <a:tailEnd/>
          </a:ln>
        </p:spPr>
        <p:txBody>
          <a:bodyPr wrap="square" lIns="18288" tIns="0" rIns="0" bIns="0" anchor="ctr" upright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/>
            </a:pPr>
            <a:r>
              <a:rPr kumimoji="0" 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350,0 тис.грн</a:t>
            </a:r>
            <a:endParaRPr kumimoji="0" lang="ru-RU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6" name="Блок-схема: знак завершения 45"/>
          <p:cNvSpPr>
            <a:spLocks noChangeArrowheads="1"/>
          </p:cNvSpPr>
          <p:nvPr/>
        </p:nvSpPr>
        <p:spPr bwMode="auto">
          <a:xfrm>
            <a:off x="7781925" y="5019675"/>
            <a:ext cx="1257300" cy="317733"/>
          </a:xfrm>
          <a:prstGeom prst="flowChartTerminator">
            <a:avLst/>
          </a:prstGeom>
          <a:gradFill>
            <a:gsLst>
              <a:gs pos="0">
                <a:srgbClr val="5B9BD5">
                  <a:lumMod val="5000"/>
                  <a:lumOff val="95000"/>
                  <a:alpha val="97000"/>
                </a:srgbClr>
              </a:gs>
              <a:gs pos="74000">
                <a:srgbClr val="5B9BD5">
                  <a:lumMod val="20000"/>
                  <a:lumOff val="80000"/>
                </a:srgbClr>
              </a:gs>
              <a:gs pos="83000">
                <a:srgbClr val="5B9BD5">
                  <a:lumMod val="20000"/>
                  <a:lumOff val="80000"/>
                </a:srgbClr>
              </a:gs>
              <a:gs pos="100000">
                <a:srgbClr val="5B9BD5">
                  <a:lumMod val="30000"/>
                  <a:lumOff val="70000"/>
                </a:srgbClr>
              </a:gs>
            </a:gsLst>
            <a:lin ang="5400000" scaled="1"/>
          </a:gradFill>
          <a:ln w="44450" cmpd="tri" algn="ctr">
            <a:noFill/>
            <a:round/>
            <a:headEnd/>
            <a:tailEnd/>
          </a:ln>
        </p:spPr>
        <p:txBody>
          <a:bodyPr wrap="square" lIns="18288" tIns="0" rIns="0" bIns="0" anchor="ctr" upright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/>
            </a:pPr>
            <a:r>
              <a:rPr kumimoji="0" 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300,0 тис.грн</a:t>
            </a:r>
          </a:p>
        </p:txBody>
      </p:sp>
      <p:sp>
        <p:nvSpPr>
          <p:cNvPr id="47" name="Блок-схема: знак завершения 46"/>
          <p:cNvSpPr>
            <a:spLocks noChangeArrowheads="1"/>
          </p:cNvSpPr>
          <p:nvPr/>
        </p:nvSpPr>
        <p:spPr bwMode="auto">
          <a:xfrm>
            <a:off x="7836135" y="5457825"/>
            <a:ext cx="1203090" cy="251873"/>
          </a:xfrm>
          <a:prstGeom prst="flowChartTerminator">
            <a:avLst/>
          </a:prstGeom>
          <a:gradFill>
            <a:gsLst>
              <a:gs pos="0">
                <a:srgbClr val="5B9BD5">
                  <a:lumMod val="5000"/>
                  <a:lumOff val="95000"/>
                  <a:alpha val="97000"/>
                </a:srgbClr>
              </a:gs>
              <a:gs pos="74000">
                <a:srgbClr val="5B9BD5">
                  <a:lumMod val="20000"/>
                  <a:lumOff val="80000"/>
                </a:srgbClr>
              </a:gs>
              <a:gs pos="83000">
                <a:srgbClr val="5B9BD5">
                  <a:lumMod val="20000"/>
                  <a:lumOff val="80000"/>
                </a:srgbClr>
              </a:gs>
              <a:gs pos="100000">
                <a:srgbClr val="5B9BD5">
                  <a:lumMod val="30000"/>
                  <a:lumOff val="70000"/>
                </a:srgbClr>
              </a:gs>
            </a:gsLst>
            <a:lin ang="5400000" scaled="1"/>
          </a:gradFill>
          <a:ln w="44450" cmpd="tri" algn="ctr">
            <a:noFill/>
            <a:round/>
            <a:headEnd/>
            <a:tailEnd/>
          </a:ln>
        </p:spPr>
        <p:txBody>
          <a:bodyPr wrap="square" lIns="18288" tIns="0" rIns="0" bIns="0" anchor="ctr" upright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/>
            </a:pPr>
            <a:r>
              <a:rPr kumimoji="0" 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200,0 тис.грн</a:t>
            </a:r>
            <a:endParaRPr kumimoji="0" lang="ru-RU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8" name="Блок-схема: знак завершения 47"/>
          <p:cNvSpPr>
            <a:spLocks noChangeArrowheads="1"/>
          </p:cNvSpPr>
          <p:nvPr/>
        </p:nvSpPr>
        <p:spPr bwMode="auto">
          <a:xfrm>
            <a:off x="7932658" y="5943602"/>
            <a:ext cx="1128338" cy="309562"/>
          </a:xfrm>
          <a:prstGeom prst="flowChartTerminator">
            <a:avLst/>
          </a:prstGeom>
          <a:gradFill>
            <a:gsLst>
              <a:gs pos="0">
                <a:srgbClr val="5B9BD5">
                  <a:lumMod val="5000"/>
                  <a:lumOff val="95000"/>
                  <a:alpha val="97000"/>
                </a:srgbClr>
              </a:gs>
              <a:gs pos="74000">
                <a:srgbClr val="5B9BD5">
                  <a:lumMod val="20000"/>
                  <a:lumOff val="80000"/>
                </a:srgbClr>
              </a:gs>
              <a:gs pos="83000">
                <a:srgbClr val="5B9BD5">
                  <a:lumMod val="20000"/>
                  <a:lumOff val="80000"/>
                </a:srgbClr>
              </a:gs>
              <a:gs pos="100000">
                <a:srgbClr val="5B9BD5">
                  <a:lumMod val="30000"/>
                  <a:lumOff val="70000"/>
                </a:srgbClr>
              </a:gs>
            </a:gsLst>
            <a:lin ang="5400000" scaled="1"/>
          </a:gradFill>
          <a:ln w="44450" cmpd="tri" algn="ctr">
            <a:noFill/>
            <a:round/>
            <a:headEnd/>
            <a:tailEnd/>
          </a:ln>
        </p:spPr>
        <p:txBody>
          <a:bodyPr wrap="square" lIns="18288" tIns="0" rIns="0" bIns="0" anchor="ctr" upright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/>
            </a:pPr>
            <a:r>
              <a:rPr kumimoji="0" 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100,0 </a:t>
            </a:r>
            <a:r>
              <a:rPr kumimoji="0" lang="ru-RU" sz="1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тис.грн</a:t>
            </a:r>
            <a:endParaRPr kumimoji="0" lang="ru-RU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0" name="Rectangle 2"/>
          <p:cNvSpPr txBox="1">
            <a:spLocks noChangeArrowheads="1"/>
          </p:cNvSpPr>
          <p:nvPr/>
        </p:nvSpPr>
        <p:spPr>
          <a:xfrm>
            <a:off x="55877" y="6419850"/>
            <a:ext cx="7363693" cy="317733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6350" cap="flat" cmpd="sng" algn="ctr">
            <a:noFill/>
            <a:prstDash val="solid"/>
            <a:miter lim="800000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>
            <a:lvl1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9144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200" dirty="0">
                <a:latin typeface="Times New Roman" pitchFamily="18" charset="0"/>
                <a:cs typeface="Times New Roman" pitchFamily="18" charset="0"/>
              </a:rPr>
              <a:t>Програми забезпечення безпеки населення Новгород-Сіверської МТГ Державною установою «Новгород-Сіверська установа виконання покарань (№ 31) на 2024 рік</a:t>
            </a:r>
            <a:endParaRPr lang="ru-RU" sz="1200" kern="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" name="Блок-схема: знак завершения 50"/>
          <p:cNvSpPr>
            <a:spLocks noChangeArrowheads="1"/>
          </p:cNvSpPr>
          <p:nvPr/>
        </p:nvSpPr>
        <p:spPr bwMode="auto">
          <a:xfrm>
            <a:off x="7761514" y="6419851"/>
            <a:ext cx="1279071" cy="289158"/>
          </a:xfrm>
          <a:prstGeom prst="flowChartTerminator">
            <a:avLst/>
          </a:prstGeom>
          <a:gradFill>
            <a:gsLst>
              <a:gs pos="0">
                <a:srgbClr val="5B9BD5">
                  <a:lumMod val="5000"/>
                  <a:lumOff val="95000"/>
                  <a:alpha val="97000"/>
                </a:srgbClr>
              </a:gs>
              <a:gs pos="74000">
                <a:srgbClr val="5B9BD5">
                  <a:lumMod val="20000"/>
                  <a:lumOff val="80000"/>
                </a:srgbClr>
              </a:gs>
              <a:gs pos="83000">
                <a:srgbClr val="5B9BD5">
                  <a:lumMod val="20000"/>
                  <a:lumOff val="80000"/>
                </a:srgbClr>
              </a:gs>
              <a:gs pos="100000">
                <a:srgbClr val="5B9BD5">
                  <a:lumMod val="30000"/>
                  <a:lumOff val="70000"/>
                </a:srgbClr>
              </a:gs>
            </a:gsLst>
            <a:lin ang="5400000" scaled="1"/>
          </a:gradFill>
          <a:ln w="44450" cmpd="tri" algn="ctr">
            <a:noFill/>
            <a:round/>
            <a:headEnd/>
            <a:tailEnd/>
          </a:ln>
        </p:spPr>
        <p:txBody>
          <a:bodyPr wrap="square" lIns="18288" tIns="0" rIns="0" bIns="0" anchor="ctr" upright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/>
            </a:pPr>
            <a:r>
              <a:rPr kumimoji="0" 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100,0 </a:t>
            </a:r>
            <a:r>
              <a:rPr kumimoji="0" lang="ru-RU" sz="1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тис.грн</a:t>
            </a:r>
            <a:endParaRPr kumimoji="0" lang="ru-RU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cxnSp>
        <p:nvCxnSpPr>
          <p:cNvPr id="52" name="Прямая со стрелкой 51"/>
          <p:cNvCxnSpPr/>
          <p:nvPr/>
        </p:nvCxnSpPr>
        <p:spPr>
          <a:xfrm>
            <a:off x="7363695" y="6564430"/>
            <a:ext cx="534207" cy="0"/>
          </a:xfrm>
          <a:prstGeom prst="straightConnector1">
            <a:avLst/>
          </a:prstGeom>
          <a:ln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773113" y="1068388"/>
            <a:ext cx="7772400" cy="4021137"/>
          </a:xfrm>
          <a:prstGeom prst="rect">
            <a:avLst/>
          </a:prstGeom>
        </p:spPr>
        <p:txBody>
          <a:bodyPr anchor="ctr"/>
          <a:lstStyle/>
          <a:p>
            <a:pPr algn="ctr">
              <a:buClr>
                <a:srgbClr val="000000"/>
              </a:buClr>
              <a:buFont typeface="Arial" charset="0"/>
              <a:buNone/>
              <a:defRPr/>
            </a:pPr>
            <a:r>
              <a:rPr lang="uk-UA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ДЯКУЄМО </a:t>
            </a:r>
            <a:r>
              <a:rPr lang="uk-UA" sz="4800" b="1" dirty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ЗА УВАГУ!</a:t>
            </a:r>
            <a:r>
              <a:rPr lang="ru-RU" sz="4800" b="1" dirty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800" b="1" dirty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4800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Водяные знаки">
  <a:themeElements>
    <a:clrScheme name="Водяные знак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CCCFF"/>
      </a:accent1>
      <a:accent2>
        <a:srgbClr val="D9D8EC"/>
      </a:accent2>
      <a:accent3>
        <a:srgbClr val="FFFFFF"/>
      </a:accent3>
      <a:accent4>
        <a:srgbClr val="000000"/>
      </a:accent4>
      <a:accent5>
        <a:srgbClr val="E2E2FF"/>
      </a:accent5>
      <a:accent6>
        <a:srgbClr val="C4C4D6"/>
      </a:accent6>
      <a:hlink>
        <a:srgbClr val="6767FF"/>
      </a:hlink>
      <a:folHlink>
        <a:srgbClr val="9933FF"/>
      </a:folHlink>
    </a:clrScheme>
    <a:fontScheme name="Водяные знаки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Водяные знак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CCFF"/>
        </a:accent1>
        <a:accent2>
          <a:srgbClr val="D9D8EC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C4C4D6"/>
        </a:accent6>
        <a:hlink>
          <a:srgbClr val="6767FF"/>
        </a:hlink>
        <a:folHlink>
          <a:srgbClr val="9933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Водяные знаки 2">
        <a:dk1>
          <a:srgbClr val="000000"/>
        </a:dk1>
        <a:lt1>
          <a:srgbClr val="FFFFFF"/>
        </a:lt1>
        <a:dk2>
          <a:srgbClr val="666633"/>
        </a:dk2>
        <a:lt2>
          <a:srgbClr val="5F5F5F"/>
        </a:lt2>
        <a:accent1>
          <a:srgbClr val="FFCC00"/>
        </a:accent1>
        <a:accent2>
          <a:srgbClr val="EFF0B2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D9D9A1"/>
        </a:accent6>
        <a:hlink>
          <a:srgbClr val="808000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Водяные знаки 3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9BB0CB"/>
        </a:accent1>
        <a:accent2>
          <a:srgbClr val="D1E0CE"/>
        </a:accent2>
        <a:accent3>
          <a:srgbClr val="FFFFFF"/>
        </a:accent3>
        <a:accent4>
          <a:srgbClr val="000000"/>
        </a:accent4>
        <a:accent5>
          <a:srgbClr val="CBD4E2"/>
        </a:accent5>
        <a:accent6>
          <a:srgbClr val="BDCBBA"/>
        </a:accent6>
        <a:hlink>
          <a:srgbClr val="8EA642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Водяные знаки 4">
        <a:dk1>
          <a:srgbClr val="333300"/>
        </a:dk1>
        <a:lt1>
          <a:srgbClr val="FFFFCC"/>
        </a:lt1>
        <a:dk2>
          <a:srgbClr val="336600"/>
        </a:dk2>
        <a:lt2>
          <a:srgbClr val="FFFFCC"/>
        </a:lt2>
        <a:accent1>
          <a:srgbClr val="99CC00"/>
        </a:accent1>
        <a:accent2>
          <a:srgbClr val="669900"/>
        </a:accent2>
        <a:accent3>
          <a:srgbClr val="ADB8AA"/>
        </a:accent3>
        <a:accent4>
          <a:srgbClr val="DADAAE"/>
        </a:accent4>
        <a:accent5>
          <a:srgbClr val="CAE2AA"/>
        </a:accent5>
        <a:accent6>
          <a:srgbClr val="5C8A00"/>
        </a:accent6>
        <a:hlink>
          <a:srgbClr val="CC9900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одяные знаки 5">
        <a:dk1>
          <a:srgbClr val="424458"/>
        </a:dk1>
        <a:lt1>
          <a:srgbClr val="FFFFFF"/>
        </a:lt1>
        <a:dk2>
          <a:srgbClr val="004A48"/>
        </a:dk2>
        <a:lt2>
          <a:srgbClr val="FFFFFF"/>
        </a:lt2>
        <a:accent1>
          <a:srgbClr val="83B200"/>
        </a:accent1>
        <a:accent2>
          <a:srgbClr val="006260"/>
        </a:accent2>
        <a:accent3>
          <a:srgbClr val="AAB1B1"/>
        </a:accent3>
        <a:accent4>
          <a:srgbClr val="DADADA"/>
        </a:accent4>
        <a:accent5>
          <a:srgbClr val="C1D5AA"/>
        </a:accent5>
        <a:accent6>
          <a:srgbClr val="005856"/>
        </a:accent6>
        <a:hlink>
          <a:srgbClr val="6666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одяные знаки 6">
        <a:dk1>
          <a:srgbClr val="000000"/>
        </a:dk1>
        <a:lt1>
          <a:srgbClr val="FFFFFF"/>
        </a:lt1>
        <a:dk2>
          <a:srgbClr val="1C2046"/>
        </a:dk2>
        <a:lt2>
          <a:srgbClr val="FFFFFF"/>
        </a:lt2>
        <a:accent1>
          <a:srgbClr val="00CCFF"/>
        </a:accent1>
        <a:accent2>
          <a:srgbClr val="2D226E"/>
        </a:accent2>
        <a:accent3>
          <a:srgbClr val="ABABB0"/>
        </a:accent3>
        <a:accent4>
          <a:srgbClr val="DADADA"/>
        </a:accent4>
        <a:accent5>
          <a:srgbClr val="AAE2FF"/>
        </a:accent5>
        <a:accent6>
          <a:srgbClr val="281E63"/>
        </a:accent6>
        <a:hlink>
          <a:srgbClr val="666699"/>
        </a:hlink>
        <a:folHlink>
          <a:srgbClr val="99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одяные знаки 7">
        <a:dk1>
          <a:srgbClr val="424458"/>
        </a:dk1>
        <a:lt1>
          <a:srgbClr val="FFFFFF"/>
        </a:lt1>
        <a:dk2>
          <a:srgbClr val="000066"/>
        </a:dk2>
        <a:lt2>
          <a:srgbClr val="FFFFFF"/>
        </a:lt2>
        <a:accent1>
          <a:srgbClr val="6666FF"/>
        </a:accent1>
        <a:accent2>
          <a:srgbClr val="333399"/>
        </a:accent2>
        <a:accent3>
          <a:srgbClr val="AAAAB8"/>
        </a:accent3>
        <a:accent4>
          <a:srgbClr val="DADADA"/>
        </a:accent4>
        <a:accent5>
          <a:srgbClr val="B8B8FF"/>
        </a:accent5>
        <a:accent6>
          <a:srgbClr val="2D2D8A"/>
        </a:accent6>
        <a:hlink>
          <a:srgbClr val="FF9900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одяные знаки 8">
        <a:dk1>
          <a:srgbClr val="1C1C1C"/>
        </a:dk1>
        <a:lt1>
          <a:srgbClr val="FFFFCC"/>
        </a:lt1>
        <a:dk2>
          <a:srgbClr val="390B20"/>
        </a:dk2>
        <a:lt2>
          <a:srgbClr val="FFFFCC"/>
        </a:lt2>
        <a:accent1>
          <a:srgbClr val="FF916F"/>
        </a:accent1>
        <a:accent2>
          <a:srgbClr val="561450"/>
        </a:accent2>
        <a:accent3>
          <a:srgbClr val="AEAAAB"/>
        </a:accent3>
        <a:accent4>
          <a:srgbClr val="DADAAE"/>
        </a:accent4>
        <a:accent5>
          <a:srgbClr val="FFC7BB"/>
        </a:accent5>
        <a:accent6>
          <a:srgbClr val="4D1148"/>
        </a:accent6>
        <a:hlink>
          <a:srgbClr val="637D95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одяные знаки 9">
        <a:dk1>
          <a:srgbClr val="4C0000"/>
        </a:dk1>
        <a:lt1>
          <a:srgbClr val="FFFFFF"/>
        </a:lt1>
        <a:dk2>
          <a:srgbClr val="722104"/>
        </a:dk2>
        <a:lt2>
          <a:srgbClr val="FFFFFF"/>
        </a:lt2>
        <a:accent1>
          <a:srgbClr val="CC6600"/>
        </a:accent1>
        <a:accent2>
          <a:srgbClr val="8A2E00"/>
        </a:accent2>
        <a:accent3>
          <a:srgbClr val="BCABAA"/>
        </a:accent3>
        <a:accent4>
          <a:srgbClr val="DADADA"/>
        </a:accent4>
        <a:accent5>
          <a:srgbClr val="E2B8AA"/>
        </a:accent5>
        <a:accent6>
          <a:srgbClr val="7D2900"/>
        </a:accent6>
        <a:hlink>
          <a:srgbClr val="FFCC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Водяные знаки">
  <a:themeElements>
    <a:clrScheme name="Водяные знак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CCCFF"/>
      </a:accent1>
      <a:accent2>
        <a:srgbClr val="D9D8EC"/>
      </a:accent2>
      <a:accent3>
        <a:srgbClr val="FFFFFF"/>
      </a:accent3>
      <a:accent4>
        <a:srgbClr val="000000"/>
      </a:accent4>
      <a:accent5>
        <a:srgbClr val="E2E2FF"/>
      </a:accent5>
      <a:accent6>
        <a:srgbClr val="C4C4D6"/>
      </a:accent6>
      <a:hlink>
        <a:srgbClr val="6767FF"/>
      </a:hlink>
      <a:folHlink>
        <a:srgbClr val="9933FF"/>
      </a:folHlink>
    </a:clrScheme>
    <a:fontScheme name="Водяные знаки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Водяные знак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CCFF"/>
        </a:accent1>
        <a:accent2>
          <a:srgbClr val="D9D8EC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C4C4D6"/>
        </a:accent6>
        <a:hlink>
          <a:srgbClr val="6767FF"/>
        </a:hlink>
        <a:folHlink>
          <a:srgbClr val="9933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Водяные знаки 2">
        <a:dk1>
          <a:srgbClr val="000000"/>
        </a:dk1>
        <a:lt1>
          <a:srgbClr val="FFFFFF"/>
        </a:lt1>
        <a:dk2>
          <a:srgbClr val="666633"/>
        </a:dk2>
        <a:lt2>
          <a:srgbClr val="5F5F5F"/>
        </a:lt2>
        <a:accent1>
          <a:srgbClr val="FFCC00"/>
        </a:accent1>
        <a:accent2>
          <a:srgbClr val="EFF0B2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D9D9A1"/>
        </a:accent6>
        <a:hlink>
          <a:srgbClr val="808000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Водяные знаки 3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9BB0CB"/>
        </a:accent1>
        <a:accent2>
          <a:srgbClr val="D1E0CE"/>
        </a:accent2>
        <a:accent3>
          <a:srgbClr val="FFFFFF"/>
        </a:accent3>
        <a:accent4>
          <a:srgbClr val="000000"/>
        </a:accent4>
        <a:accent5>
          <a:srgbClr val="CBD4E2"/>
        </a:accent5>
        <a:accent6>
          <a:srgbClr val="BDCBBA"/>
        </a:accent6>
        <a:hlink>
          <a:srgbClr val="8EA642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Водяные знаки 4">
        <a:dk1>
          <a:srgbClr val="333300"/>
        </a:dk1>
        <a:lt1>
          <a:srgbClr val="FFFFCC"/>
        </a:lt1>
        <a:dk2>
          <a:srgbClr val="336600"/>
        </a:dk2>
        <a:lt2>
          <a:srgbClr val="FFFFCC"/>
        </a:lt2>
        <a:accent1>
          <a:srgbClr val="99CC00"/>
        </a:accent1>
        <a:accent2>
          <a:srgbClr val="669900"/>
        </a:accent2>
        <a:accent3>
          <a:srgbClr val="ADB8AA"/>
        </a:accent3>
        <a:accent4>
          <a:srgbClr val="DADAAE"/>
        </a:accent4>
        <a:accent5>
          <a:srgbClr val="CAE2AA"/>
        </a:accent5>
        <a:accent6>
          <a:srgbClr val="5C8A00"/>
        </a:accent6>
        <a:hlink>
          <a:srgbClr val="CC9900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одяные знаки 5">
        <a:dk1>
          <a:srgbClr val="424458"/>
        </a:dk1>
        <a:lt1>
          <a:srgbClr val="FFFFFF"/>
        </a:lt1>
        <a:dk2>
          <a:srgbClr val="004A48"/>
        </a:dk2>
        <a:lt2>
          <a:srgbClr val="FFFFFF"/>
        </a:lt2>
        <a:accent1>
          <a:srgbClr val="83B200"/>
        </a:accent1>
        <a:accent2>
          <a:srgbClr val="006260"/>
        </a:accent2>
        <a:accent3>
          <a:srgbClr val="AAB1B1"/>
        </a:accent3>
        <a:accent4>
          <a:srgbClr val="DADADA"/>
        </a:accent4>
        <a:accent5>
          <a:srgbClr val="C1D5AA"/>
        </a:accent5>
        <a:accent6>
          <a:srgbClr val="005856"/>
        </a:accent6>
        <a:hlink>
          <a:srgbClr val="6666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одяные знаки 6">
        <a:dk1>
          <a:srgbClr val="000000"/>
        </a:dk1>
        <a:lt1>
          <a:srgbClr val="FFFFFF"/>
        </a:lt1>
        <a:dk2>
          <a:srgbClr val="1C2046"/>
        </a:dk2>
        <a:lt2>
          <a:srgbClr val="FFFFFF"/>
        </a:lt2>
        <a:accent1>
          <a:srgbClr val="00CCFF"/>
        </a:accent1>
        <a:accent2>
          <a:srgbClr val="2D226E"/>
        </a:accent2>
        <a:accent3>
          <a:srgbClr val="ABABB0"/>
        </a:accent3>
        <a:accent4>
          <a:srgbClr val="DADADA"/>
        </a:accent4>
        <a:accent5>
          <a:srgbClr val="AAE2FF"/>
        </a:accent5>
        <a:accent6>
          <a:srgbClr val="281E63"/>
        </a:accent6>
        <a:hlink>
          <a:srgbClr val="666699"/>
        </a:hlink>
        <a:folHlink>
          <a:srgbClr val="99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одяные знаки 7">
        <a:dk1>
          <a:srgbClr val="424458"/>
        </a:dk1>
        <a:lt1>
          <a:srgbClr val="FFFFFF"/>
        </a:lt1>
        <a:dk2>
          <a:srgbClr val="000066"/>
        </a:dk2>
        <a:lt2>
          <a:srgbClr val="FFFFFF"/>
        </a:lt2>
        <a:accent1>
          <a:srgbClr val="6666FF"/>
        </a:accent1>
        <a:accent2>
          <a:srgbClr val="333399"/>
        </a:accent2>
        <a:accent3>
          <a:srgbClr val="AAAAB8"/>
        </a:accent3>
        <a:accent4>
          <a:srgbClr val="DADADA"/>
        </a:accent4>
        <a:accent5>
          <a:srgbClr val="B8B8FF"/>
        </a:accent5>
        <a:accent6>
          <a:srgbClr val="2D2D8A"/>
        </a:accent6>
        <a:hlink>
          <a:srgbClr val="FF9900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одяные знаки 8">
        <a:dk1>
          <a:srgbClr val="1C1C1C"/>
        </a:dk1>
        <a:lt1>
          <a:srgbClr val="FFFFCC"/>
        </a:lt1>
        <a:dk2>
          <a:srgbClr val="390B20"/>
        </a:dk2>
        <a:lt2>
          <a:srgbClr val="FFFFCC"/>
        </a:lt2>
        <a:accent1>
          <a:srgbClr val="FF916F"/>
        </a:accent1>
        <a:accent2>
          <a:srgbClr val="561450"/>
        </a:accent2>
        <a:accent3>
          <a:srgbClr val="AEAAAB"/>
        </a:accent3>
        <a:accent4>
          <a:srgbClr val="DADAAE"/>
        </a:accent4>
        <a:accent5>
          <a:srgbClr val="FFC7BB"/>
        </a:accent5>
        <a:accent6>
          <a:srgbClr val="4D1148"/>
        </a:accent6>
        <a:hlink>
          <a:srgbClr val="637D95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одяные знаки 9">
        <a:dk1>
          <a:srgbClr val="4C0000"/>
        </a:dk1>
        <a:lt1>
          <a:srgbClr val="FFFFFF"/>
        </a:lt1>
        <a:dk2>
          <a:srgbClr val="722104"/>
        </a:dk2>
        <a:lt2>
          <a:srgbClr val="FFFFFF"/>
        </a:lt2>
        <a:accent1>
          <a:srgbClr val="CC6600"/>
        </a:accent1>
        <a:accent2>
          <a:srgbClr val="8A2E00"/>
        </a:accent2>
        <a:accent3>
          <a:srgbClr val="BCABAA"/>
        </a:accent3>
        <a:accent4>
          <a:srgbClr val="DADADA"/>
        </a:accent4>
        <a:accent5>
          <a:srgbClr val="E2B8AA"/>
        </a:accent5>
        <a:accent6>
          <a:srgbClr val="7D2900"/>
        </a:accent6>
        <a:hlink>
          <a:srgbClr val="FFCC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Водяные знаки">
  <a:themeElements>
    <a:clrScheme name="Водяные знак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CCCFF"/>
      </a:accent1>
      <a:accent2>
        <a:srgbClr val="D9D8EC"/>
      </a:accent2>
      <a:accent3>
        <a:srgbClr val="FFFFFF"/>
      </a:accent3>
      <a:accent4>
        <a:srgbClr val="000000"/>
      </a:accent4>
      <a:accent5>
        <a:srgbClr val="E2E2FF"/>
      </a:accent5>
      <a:accent6>
        <a:srgbClr val="C4C4D6"/>
      </a:accent6>
      <a:hlink>
        <a:srgbClr val="6767FF"/>
      </a:hlink>
      <a:folHlink>
        <a:srgbClr val="9933FF"/>
      </a:folHlink>
    </a:clrScheme>
    <a:fontScheme name="Водяные знаки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Водяные знак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CCFF"/>
        </a:accent1>
        <a:accent2>
          <a:srgbClr val="D9D8EC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C4C4D6"/>
        </a:accent6>
        <a:hlink>
          <a:srgbClr val="6767FF"/>
        </a:hlink>
        <a:folHlink>
          <a:srgbClr val="9933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Водяные знаки 2">
        <a:dk1>
          <a:srgbClr val="000000"/>
        </a:dk1>
        <a:lt1>
          <a:srgbClr val="FFFFFF"/>
        </a:lt1>
        <a:dk2>
          <a:srgbClr val="666633"/>
        </a:dk2>
        <a:lt2>
          <a:srgbClr val="5F5F5F"/>
        </a:lt2>
        <a:accent1>
          <a:srgbClr val="FFCC00"/>
        </a:accent1>
        <a:accent2>
          <a:srgbClr val="EFF0B2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D9D9A1"/>
        </a:accent6>
        <a:hlink>
          <a:srgbClr val="808000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Водяные знаки 3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9BB0CB"/>
        </a:accent1>
        <a:accent2>
          <a:srgbClr val="D1E0CE"/>
        </a:accent2>
        <a:accent3>
          <a:srgbClr val="FFFFFF"/>
        </a:accent3>
        <a:accent4>
          <a:srgbClr val="000000"/>
        </a:accent4>
        <a:accent5>
          <a:srgbClr val="CBD4E2"/>
        </a:accent5>
        <a:accent6>
          <a:srgbClr val="BDCBBA"/>
        </a:accent6>
        <a:hlink>
          <a:srgbClr val="8EA642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Водяные знаки 4">
        <a:dk1>
          <a:srgbClr val="333300"/>
        </a:dk1>
        <a:lt1>
          <a:srgbClr val="FFFFCC"/>
        </a:lt1>
        <a:dk2>
          <a:srgbClr val="336600"/>
        </a:dk2>
        <a:lt2>
          <a:srgbClr val="FFFFCC"/>
        </a:lt2>
        <a:accent1>
          <a:srgbClr val="99CC00"/>
        </a:accent1>
        <a:accent2>
          <a:srgbClr val="669900"/>
        </a:accent2>
        <a:accent3>
          <a:srgbClr val="ADB8AA"/>
        </a:accent3>
        <a:accent4>
          <a:srgbClr val="DADAAE"/>
        </a:accent4>
        <a:accent5>
          <a:srgbClr val="CAE2AA"/>
        </a:accent5>
        <a:accent6>
          <a:srgbClr val="5C8A00"/>
        </a:accent6>
        <a:hlink>
          <a:srgbClr val="CC9900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одяные знаки 5">
        <a:dk1>
          <a:srgbClr val="424458"/>
        </a:dk1>
        <a:lt1>
          <a:srgbClr val="FFFFFF"/>
        </a:lt1>
        <a:dk2>
          <a:srgbClr val="004A48"/>
        </a:dk2>
        <a:lt2>
          <a:srgbClr val="FFFFFF"/>
        </a:lt2>
        <a:accent1>
          <a:srgbClr val="83B200"/>
        </a:accent1>
        <a:accent2>
          <a:srgbClr val="006260"/>
        </a:accent2>
        <a:accent3>
          <a:srgbClr val="AAB1B1"/>
        </a:accent3>
        <a:accent4>
          <a:srgbClr val="DADADA"/>
        </a:accent4>
        <a:accent5>
          <a:srgbClr val="C1D5AA"/>
        </a:accent5>
        <a:accent6>
          <a:srgbClr val="005856"/>
        </a:accent6>
        <a:hlink>
          <a:srgbClr val="6666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одяные знаки 6">
        <a:dk1>
          <a:srgbClr val="000000"/>
        </a:dk1>
        <a:lt1>
          <a:srgbClr val="FFFFFF"/>
        </a:lt1>
        <a:dk2>
          <a:srgbClr val="1C2046"/>
        </a:dk2>
        <a:lt2>
          <a:srgbClr val="FFFFFF"/>
        </a:lt2>
        <a:accent1>
          <a:srgbClr val="00CCFF"/>
        </a:accent1>
        <a:accent2>
          <a:srgbClr val="2D226E"/>
        </a:accent2>
        <a:accent3>
          <a:srgbClr val="ABABB0"/>
        </a:accent3>
        <a:accent4>
          <a:srgbClr val="DADADA"/>
        </a:accent4>
        <a:accent5>
          <a:srgbClr val="AAE2FF"/>
        </a:accent5>
        <a:accent6>
          <a:srgbClr val="281E63"/>
        </a:accent6>
        <a:hlink>
          <a:srgbClr val="666699"/>
        </a:hlink>
        <a:folHlink>
          <a:srgbClr val="99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одяные знаки 7">
        <a:dk1>
          <a:srgbClr val="424458"/>
        </a:dk1>
        <a:lt1>
          <a:srgbClr val="FFFFFF"/>
        </a:lt1>
        <a:dk2>
          <a:srgbClr val="000066"/>
        </a:dk2>
        <a:lt2>
          <a:srgbClr val="FFFFFF"/>
        </a:lt2>
        <a:accent1>
          <a:srgbClr val="6666FF"/>
        </a:accent1>
        <a:accent2>
          <a:srgbClr val="333399"/>
        </a:accent2>
        <a:accent3>
          <a:srgbClr val="AAAAB8"/>
        </a:accent3>
        <a:accent4>
          <a:srgbClr val="DADADA"/>
        </a:accent4>
        <a:accent5>
          <a:srgbClr val="B8B8FF"/>
        </a:accent5>
        <a:accent6>
          <a:srgbClr val="2D2D8A"/>
        </a:accent6>
        <a:hlink>
          <a:srgbClr val="FF9900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одяные знаки 8">
        <a:dk1>
          <a:srgbClr val="1C1C1C"/>
        </a:dk1>
        <a:lt1>
          <a:srgbClr val="FFFFCC"/>
        </a:lt1>
        <a:dk2>
          <a:srgbClr val="390B20"/>
        </a:dk2>
        <a:lt2>
          <a:srgbClr val="FFFFCC"/>
        </a:lt2>
        <a:accent1>
          <a:srgbClr val="FF916F"/>
        </a:accent1>
        <a:accent2>
          <a:srgbClr val="561450"/>
        </a:accent2>
        <a:accent3>
          <a:srgbClr val="AEAAAB"/>
        </a:accent3>
        <a:accent4>
          <a:srgbClr val="DADAAE"/>
        </a:accent4>
        <a:accent5>
          <a:srgbClr val="FFC7BB"/>
        </a:accent5>
        <a:accent6>
          <a:srgbClr val="4D1148"/>
        </a:accent6>
        <a:hlink>
          <a:srgbClr val="637D95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одяные знаки 9">
        <a:dk1>
          <a:srgbClr val="4C0000"/>
        </a:dk1>
        <a:lt1>
          <a:srgbClr val="FFFFFF"/>
        </a:lt1>
        <a:dk2>
          <a:srgbClr val="722104"/>
        </a:dk2>
        <a:lt2>
          <a:srgbClr val="FFFFFF"/>
        </a:lt2>
        <a:accent1>
          <a:srgbClr val="CC6600"/>
        </a:accent1>
        <a:accent2>
          <a:srgbClr val="8A2E00"/>
        </a:accent2>
        <a:accent3>
          <a:srgbClr val="BCABAA"/>
        </a:accent3>
        <a:accent4>
          <a:srgbClr val="DADADA"/>
        </a:accent4>
        <a:accent5>
          <a:srgbClr val="E2B8AA"/>
        </a:accent5>
        <a:accent6>
          <a:srgbClr val="7D2900"/>
        </a:accent6>
        <a:hlink>
          <a:srgbClr val="FFCC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3_Водяные знаки">
  <a:themeElements>
    <a:clrScheme name="Водяные знак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CCCFF"/>
      </a:accent1>
      <a:accent2>
        <a:srgbClr val="D9D8EC"/>
      </a:accent2>
      <a:accent3>
        <a:srgbClr val="FFFFFF"/>
      </a:accent3>
      <a:accent4>
        <a:srgbClr val="000000"/>
      </a:accent4>
      <a:accent5>
        <a:srgbClr val="E2E2FF"/>
      </a:accent5>
      <a:accent6>
        <a:srgbClr val="C4C4D6"/>
      </a:accent6>
      <a:hlink>
        <a:srgbClr val="6767FF"/>
      </a:hlink>
      <a:folHlink>
        <a:srgbClr val="9933FF"/>
      </a:folHlink>
    </a:clrScheme>
    <a:fontScheme name="Водяные знаки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Водяные знак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CCFF"/>
        </a:accent1>
        <a:accent2>
          <a:srgbClr val="D9D8EC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C4C4D6"/>
        </a:accent6>
        <a:hlink>
          <a:srgbClr val="6767FF"/>
        </a:hlink>
        <a:folHlink>
          <a:srgbClr val="9933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Водяные знаки 2">
        <a:dk1>
          <a:srgbClr val="000000"/>
        </a:dk1>
        <a:lt1>
          <a:srgbClr val="FFFFFF"/>
        </a:lt1>
        <a:dk2>
          <a:srgbClr val="666633"/>
        </a:dk2>
        <a:lt2>
          <a:srgbClr val="5F5F5F"/>
        </a:lt2>
        <a:accent1>
          <a:srgbClr val="FFCC00"/>
        </a:accent1>
        <a:accent2>
          <a:srgbClr val="EFF0B2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D9D9A1"/>
        </a:accent6>
        <a:hlink>
          <a:srgbClr val="808000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Водяные знаки 3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9BB0CB"/>
        </a:accent1>
        <a:accent2>
          <a:srgbClr val="D1E0CE"/>
        </a:accent2>
        <a:accent3>
          <a:srgbClr val="FFFFFF"/>
        </a:accent3>
        <a:accent4>
          <a:srgbClr val="000000"/>
        </a:accent4>
        <a:accent5>
          <a:srgbClr val="CBD4E2"/>
        </a:accent5>
        <a:accent6>
          <a:srgbClr val="BDCBBA"/>
        </a:accent6>
        <a:hlink>
          <a:srgbClr val="8EA642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Водяные знаки 4">
        <a:dk1>
          <a:srgbClr val="333300"/>
        </a:dk1>
        <a:lt1>
          <a:srgbClr val="FFFFCC"/>
        </a:lt1>
        <a:dk2>
          <a:srgbClr val="336600"/>
        </a:dk2>
        <a:lt2>
          <a:srgbClr val="FFFFCC"/>
        </a:lt2>
        <a:accent1>
          <a:srgbClr val="99CC00"/>
        </a:accent1>
        <a:accent2>
          <a:srgbClr val="669900"/>
        </a:accent2>
        <a:accent3>
          <a:srgbClr val="ADB8AA"/>
        </a:accent3>
        <a:accent4>
          <a:srgbClr val="DADAAE"/>
        </a:accent4>
        <a:accent5>
          <a:srgbClr val="CAE2AA"/>
        </a:accent5>
        <a:accent6>
          <a:srgbClr val="5C8A00"/>
        </a:accent6>
        <a:hlink>
          <a:srgbClr val="CC9900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одяные знаки 5">
        <a:dk1>
          <a:srgbClr val="424458"/>
        </a:dk1>
        <a:lt1>
          <a:srgbClr val="FFFFFF"/>
        </a:lt1>
        <a:dk2>
          <a:srgbClr val="004A48"/>
        </a:dk2>
        <a:lt2>
          <a:srgbClr val="FFFFFF"/>
        </a:lt2>
        <a:accent1>
          <a:srgbClr val="83B200"/>
        </a:accent1>
        <a:accent2>
          <a:srgbClr val="006260"/>
        </a:accent2>
        <a:accent3>
          <a:srgbClr val="AAB1B1"/>
        </a:accent3>
        <a:accent4>
          <a:srgbClr val="DADADA"/>
        </a:accent4>
        <a:accent5>
          <a:srgbClr val="C1D5AA"/>
        </a:accent5>
        <a:accent6>
          <a:srgbClr val="005856"/>
        </a:accent6>
        <a:hlink>
          <a:srgbClr val="6666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одяные знаки 6">
        <a:dk1>
          <a:srgbClr val="000000"/>
        </a:dk1>
        <a:lt1>
          <a:srgbClr val="FFFFFF"/>
        </a:lt1>
        <a:dk2>
          <a:srgbClr val="1C2046"/>
        </a:dk2>
        <a:lt2>
          <a:srgbClr val="FFFFFF"/>
        </a:lt2>
        <a:accent1>
          <a:srgbClr val="00CCFF"/>
        </a:accent1>
        <a:accent2>
          <a:srgbClr val="2D226E"/>
        </a:accent2>
        <a:accent3>
          <a:srgbClr val="ABABB0"/>
        </a:accent3>
        <a:accent4>
          <a:srgbClr val="DADADA"/>
        </a:accent4>
        <a:accent5>
          <a:srgbClr val="AAE2FF"/>
        </a:accent5>
        <a:accent6>
          <a:srgbClr val="281E63"/>
        </a:accent6>
        <a:hlink>
          <a:srgbClr val="666699"/>
        </a:hlink>
        <a:folHlink>
          <a:srgbClr val="99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одяные знаки 7">
        <a:dk1>
          <a:srgbClr val="424458"/>
        </a:dk1>
        <a:lt1>
          <a:srgbClr val="FFFFFF"/>
        </a:lt1>
        <a:dk2>
          <a:srgbClr val="000066"/>
        </a:dk2>
        <a:lt2>
          <a:srgbClr val="FFFFFF"/>
        </a:lt2>
        <a:accent1>
          <a:srgbClr val="6666FF"/>
        </a:accent1>
        <a:accent2>
          <a:srgbClr val="333399"/>
        </a:accent2>
        <a:accent3>
          <a:srgbClr val="AAAAB8"/>
        </a:accent3>
        <a:accent4>
          <a:srgbClr val="DADADA"/>
        </a:accent4>
        <a:accent5>
          <a:srgbClr val="B8B8FF"/>
        </a:accent5>
        <a:accent6>
          <a:srgbClr val="2D2D8A"/>
        </a:accent6>
        <a:hlink>
          <a:srgbClr val="FF9900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одяные знаки 8">
        <a:dk1>
          <a:srgbClr val="1C1C1C"/>
        </a:dk1>
        <a:lt1>
          <a:srgbClr val="FFFFCC"/>
        </a:lt1>
        <a:dk2>
          <a:srgbClr val="390B20"/>
        </a:dk2>
        <a:lt2>
          <a:srgbClr val="FFFFCC"/>
        </a:lt2>
        <a:accent1>
          <a:srgbClr val="FF916F"/>
        </a:accent1>
        <a:accent2>
          <a:srgbClr val="561450"/>
        </a:accent2>
        <a:accent3>
          <a:srgbClr val="AEAAAB"/>
        </a:accent3>
        <a:accent4>
          <a:srgbClr val="DADAAE"/>
        </a:accent4>
        <a:accent5>
          <a:srgbClr val="FFC7BB"/>
        </a:accent5>
        <a:accent6>
          <a:srgbClr val="4D1148"/>
        </a:accent6>
        <a:hlink>
          <a:srgbClr val="637D95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одяные знаки 9">
        <a:dk1>
          <a:srgbClr val="4C0000"/>
        </a:dk1>
        <a:lt1>
          <a:srgbClr val="FFFFFF"/>
        </a:lt1>
        <a:dk2>
          <a:srgbClr val="722104"/>
        </a:dk2>
        <a:lt2>
          <a:srgbClr val="FFFFFF"/>
        </a:lt2>
        <a:accent1>
          <a:srgbClr val="CC6600"/>
        </a:accent1>
        <a:accent2>
          <a:srgbClr val="8A2E00"/>
        </a:accent2>
        <a:accent3>
          <a:srgbClr val="BCABAA"/>
        </a:accent3>
        <a:accent4>
          <a:srgbClr val="DADADA"/>
        </a:accent4>
        <a:accent5>
          <a:srgbClr val="E2B8AA"/>
        </a:accent5>
        <a:accent6>
          <a:srgbClr val="7D2900"/>
        </a:accent6>
        <a:hlink>
          <a:srgbClr val="FFCC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4_Водяные знаки">
  <a:themeElements>
    <a:clrScheme name="Водяные знак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CCCFF"/>
      </a:accent1>
      <a:accent2>
        <a:srgbClr val="D9D8EC"/>
      </a:accent2>
      <a:accent3>
        <a:srgbClr val="FFFFFF"/>
      </a:accent3>
      <a:accent4>
        <a:srgbClr val="000000"/>
      </a:accent4>
      <a:accent5>
        <a:srgbClr val="E2E2FF"/>
      </a:accent5>
      <a:accent6>
        <a:srgbClr val="C4C4D6"/>
      </a:accent6>
      <a:hlink>
        <a:srgbClr val="6767FF"/>
      </a:hlink>
      <a:folHlink>
        <a:srgbClr val="9933FF"/>
      </a:folHlink>
    </a:clrScheme>
    <a:fontScheme name="Водяные знаки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Водяные знак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CCFF"/>
        </a:accent1>
        <a:accent2>
          <a:srgbClr val="D9D8EC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C4C4D6"/>
        </a:accent6>
        <a:hlink>
          <a:srgbClr val="6767FF"/>
        </a:hlink>
        <a:folHlink>
          <a:srgbClr val="9933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Водяные знаки 2">
        <a:dk1>
          <a:srgbClr val="000000"/>
        </a:dk1>
        <a:lt1>
          <a:srgbClr val="FFFFFF"/>
        </a:lt1>
        <a:dk2>
          <a:srgbClr val="666633"/>
        </a:dk2>
        <a:lt2>
          <a:srgbClr val="5F5F5F"/>
        </a:lt2>
        <a:accent1>
          <a:srgbClr val="FFCC00"/>
        </a:accent1>
        <a:accent2>
          <a:srgbClr val="EFF0B2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D9D9A1"/>
        </a:accent6>
        <a:hlink>
          <a:srgbClr val="808000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Водяные знаки 3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9BB0CB"/>
        </a:accent1>
        <a:accent2>
          <a:srgbClr val="D1E0CE"/>
        </a:accent2>
        <a:accent3>
          <a:srgbClr val="FFFFFF"/>
        </a:accent3>
        <a:accent4>
          <a:srgbClr val="000000"/>
        </a:accent4>
        <a:accent5>
          <a:srgbClr val="CBD4E2"/>
        </a:accent5>
        <a:accent6>
          <a:srgbClr val="BDCBBA"/>
        </a:accent6>
        <a:hlink>
          <a:srgbClr val="8EA642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Водяные знаки 4">
        <a:dk1>
          <a:srgbClr val="333300"/>
        </a:dk1>
        <a:lt1>
          <a:srgbClr val="FFFFCC"/>
        </a:lt1>
        <a:dk2>
          <a:srgbClr val="336600"/>
        </a:dk2>
        <a:lt2>
          <a:srgbClr val="FFFFCC"/>
        </a:lt2>
        <a:accent1>
          <a:srgbClr val="99CC00"/>
        </a:accent1>
        <a:accent2>
          <a:srgbClr val="669900"/>
        </a:accent2>
        <a:accent3>
          <a:srgbClr val="ADB8AA"/>
        </a:accent3>
        <a:accent4>
          <a:srgbClr val="DADAAE"/>
        </a:accent4>
        <a:accent5>
          <a:srgbClr val="CAE2AA"/>
        </a:accent5>
        <a:accent6>
          <a:srgbClr val="5C8A00"/>
        </a:accent6>
        <a:hlink>
          <a:srgbClr val="CC9900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одяные знаки 5">
        <a:dk1>
          <a:srgbClr val="424458"/>
        </a:dk1>
        <a:lt1>
          <a:srgbClr val="FFFFFF"/>
        </a:lt1>
        <a:dk2>
          <a:srgbClr val="004A48"/>
        </a:dk2>
        <a:lt2>
          <a:srgbClr val="FFFFFF"/>
        </a:lt2>
        <a:accent1>
          <a:srgbClr val="83B200"/>
        </a:accent1>
        <a:accent2>
          <a:srgbClr val="006260"/>
        </a:accent2>
        <a:accent3>
          <a:srgbClr val="AAB1B1"/>
        </a:accent3>
        <a:accent4>
          <a:srgbClr val="DADADA"/>
        </a:accent4>
        <a:accent5>
          <a:srgbClr val="C1D5AA"/>
        </a:accent5>
        <a:accent6>
          <a:srgbClr val="005856"/>
        </a:accent6>
        <a:hlink>
          <a:srgbClr val="6666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одяные знаки 6">
        <a:dk1>
          <a:srgbClr val="000000"/>
        </a:dk1>
        <a:lt1>
          <a:srgbClr val="FFFFFF"/>
        </a:lt1>
        <a:dk2>
          <a:srgbClr val="1C2046"/>
        </a:dk2>
        <a:lt2>
          <a:srgbClr val="FFFFFF"/>
        </a:lt2>
        <a:accent1>
          <a:srgbClr val="00CCFF"/>
        </a:accent1>
        <a:accent2>
          <a:srgbClr val="2D226E"/>
        </a:accent2>
        <a:accent3>
          <a:srgbClr val="ABABB0"/>
        </a:accent3>
        <a:accent4>
          <a:srgbClr val="DADADA"/>
        </a:accent4>
        <a:accent5>
          <a:srgbClr val="AAE2FF"/>
        </a:accent5>
        <a:accent6>
          <a:srgbClr val="281E63"/>
        </a:accent6>
        <a:hlink>
          <a:srgbClr val="666699"/>
        </a:hlink>
        <a:folHlink>
          <a:srgbClr val="99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одяные знаки 7">
        <a:dk1>
          <a:srgbClr val="424458"/>
        </a:dk1>
        <a:lt1>
          <a:srgbClr val="FFFFFF"/>
        </a:lt1>
        <a:dk2>
          <a:srgbClr val="000066"/>
        </a:dk2>
        <a:lt2>
          <a:srgbClr val="FFFFFF"/>
        </a:lt2>
        <a:accent1>
          <a:srgbClr val="6666FF"/>
        </a:accent1>
        <a:accent2>
          <a:srgbClr val="333399"/>
        </a:accent2>
        <a:accent3>
          <a:srgbClr val="AAAAB8"/>
        </a:accent3>
        <a:accent4>
          <a:srgbClr val="DADADA"/>
        </a:accent4>
        <a:accent5>
          <a:srgbClr val="B8B8FF"/>
        </a:accent5>
        <a:accent6>
          <a:srgbClr val="2D2D8A"/>
        </a:accent6>
        <a:hlink>
          <a:srgbClr val="FF9900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одяные знаки 8">
        <a:dk1>
          <a:srgbClr val="1C1C1C"/>
        </a:dk1>
        <a:lt1>
          <a:srgbClr val="FFFFCC"/>
        </a:lt1>
        <a:dk2>
          <a:srgbClr val="390B20"/>
        </a:dk2>
        <a:lt2>
          <a:srgbClr val="FFFFCC"/>
        </a:lt2>
        <a:accent1>
          <a:srgbClr val="FF916F"/>
        </a:accent1>
        <a:accent2>
          <a:srgbClr val="561450"/>
        </a:accent2>
        <a:accent3>
          <a:srgbClr val="AEAAAB"/>
        </a:accent3>
        <a:accent4>
          <a:srgbClr val="DADAAE"/>
        </a:accent4>
        <a:accent5>
          <a:srgbClr val="FFC7BB"/>
        </a:accent5>
        <a:accent6>
          <a:srgbClr val="4D1148"/>
        </a:accent6>
        <a:hlink>
          <a:srgbClr val="637D95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одяные знаки 9">
        <a:dk1>
          <a:srgbClr val="4C0000"/>
        </a:dk1>
        <a:lt1>
          <a:srgbClr val="FFFFFF"/>
        </a:lt1>
        <a:dk2>
          <a:srgbClr val="722104"/>
        </a:dk2>
        <a:lt2>
          <a:srgbClr val="FFFFFF"/>
        </a:lt2>
        <a:accent1>
          <a:srgbClr val="CC6600"/>
        </a:accent1>
        <a:accent2>
          <a:srgbClr val="8A2E00"/>
        </a:accent2>
        <a:accent3>
          <a:srgbClr val="BCABAA"/>
        </a:accent3>
        <a:accent4>
          <a:srgbClr val="DADADA"/>
        </a:accent4>
        <a:accent5>
          <a:srgbClr val="E2B8AA"/>
        </a:accent5>
        <a:accent6>
          <a:srgbClr val="7D2900"/>
        </a:accent6>
        <a:hlink>
          <a:srgbClr val="FFCC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Оформление по умолчанию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Моду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6929</TotalTime>
  <Words>1870</Words>
  <Application>Microsoft Office PowerPoint</Application>
  <PresentationFormat>Экран (4:3)</PresentationFormat>
  <Paragraphs>374</Paragraphs>
  <Slides>26</Slides>
  <Notes>11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7</vt:i4>
      </vt:variant>
      <vt:variant>
        <vt:lpstr>Заголовки слайдов</vt:lpstr>
      </vt:variant>
      <vt:variant>
        <vt:i4>26</vt:i4>
      </vt:variant>
    </vt:vector>
  </HeadingPairs>
  <TitlesOfParts>
    <vt:vector size="43" baseType="lpstr">
      <vt:lpstr>Arial</vt:lpstr>
      <vt:lpstr>Impact</vt:lpstr>
      <vt:lpstr>Times New Roman</vt:lpstr>
      <vt:lpstr>Wingdings</vt:lpstr>
      <vt:lpstr>Arial Black</vt:lpstr>
      <vt:lpstr>Monotype Corsiva</vt:lpstr>
      <vt:lpstr>Arial Cyr</vt:lpstr>
      <vt:lpstr>Bookman Old Style</vt:lpstr>
      <vt:lpstr>Calibri</vt:lpstr>
      <vt:lpstr>Arial Narrow</vt:lpstr>
      <vt:lpstr>1_Simple Light</vt:lpstr>
      <vt:lpstr>Водяные знаки</vt:lpstr>
      <vt:lpstr>1_Водяные знаки</vt:lpstr>
      <vt:lpstr>2_Водяные знаки</vt:lpstr>
      <vt:lpstr>3_Водяные знаки</vt:lpstr>
      <vt:lpstr>4_Водяные знаки</vt:lpstr>
      <vt:lpstr>Оформление по умолчанию</vt:lpstr>
      <vt:lpstr>Фінансове управління Новгород-Сіверської міської ради</vt:lpstr>
      <vt:lpstr>Презентация PowerPoint</vt:lpstr>
      <vt:lpstr>ВИКОНАННЯ ДОХІДНОЇ ЧАСТИНИ БЮДЖЕТУ НОВГОРОД-СІВЕРСЬКОЇ МТГ ЗА 2024 РІК</vt:lpstr>
      <vt:lpstr>ВИКОНАННЯ ДОХОДНОЇ ЧАСТИНИ  В 2021,2023, 2024 РОКАХ</vt:lpstr>
      <vt:lpstr>Презентация PowerPoint</vt:lpstr>
      <vt:lpstr>НАДХОДЖЕННЯ ЗАГАЛЬНОГО ФОНДУ БЮДЖЕТУ  НОВГОРОД-СІВЕРСЬКОЇ МТГ ЗА 2024 РІК</vt:lpstr>
      <vt:lpstr>ВИКОНАННЯ ПЛАНОВИХ ПОКАЗНИКІВ ЗААГЛЬНОГО ФОНДУ БЮДЖЕТУ 2024 РІК</vt:lpstr>
      <vt:lpstr>СТРУКТУРА СПЕЦІАЛЬНОГО ФОНДУ БЮДЖЕТУ НОВГОРОД-СІВЕРСЬКОЇ МТГ ЗА 2024 РІК</vt:lpstr>
      <vt:lpstr>Доходи спеціального фонду Новгород-Сіверської міської територіальної громади за   2024 рік</vt:lpstr>
      <vt:lpstr>Видатки бюджету Новгород-Сіверської міської територіальної громади за 2024 рік</vt:lpstr>
      <vt:lpstr>Презентация PowerPoint</vt:lpstr>
      <vt:lpstr>Презентация PowerPoint</vt:lpstr>
      <vt:lpstr>Презентация PowerPoint</vt:lpstr>
      <vt:lpstr>Презентация PowerPoint</vt:lpstr>
      <vt:lpstr>По галузі «Державне управління»</vt:lpstr>
      <vt:lpstr>По галузі «Освіта»</vt:lpstr>
      <vt:lpstr>Презентация PowerPoint</vt:lpstr>
      <vt:lpstr>По галузі «Охорона здоров’я»</vt:lpstr>
      <vt:lpstr>по галузі «Соціальний захист та соціальне забезпечення»</vt:lpstr>
      <vt:lpstr>По галузі «Культура і мистецтво»</vt:lpstr>
      <vt:lpstr>По галузі «Фізична  культура і спорт»</vt:lpstr>
      <vt:lpstr>По галузі «Житлово-комунальне господарство»</vt:lpstr>
      <vt:lpstr>По галузі «Економічна діяльність»</vt:lpstr>
      <vt:lpstr>По галузі «Інша діяльність»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ПРОЄКТ МІСЬКОГО БЮДЖЕТУ НА 2021 РІК</dc:title>
  <dc:creator>user</dc:creator>
  <cp:lastModifiedBy>Admin</cp:lastModifiedBy>
  <cp:revision>724</cp:revision>
  <dcterms:modified xsi:type="dcterms:W3CDTF">2025-02-26T06:19:07Z</dcterms:modified>
</cp:coreProperties>
</file>